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274" r:id="rId2"/>
    <p:sldId id="257" r:id="rId3"/>
    <p:sldId id="258" r:id="rId4"/>
    <p:sldId id="259" r:id="rId5"/>
    <p:sldId id="260" r:id="rId6"/>
    <p:sldId id="261" r:id="rId7"/>
    <p:sldId id="262" r:id="rId8"/>
    <p:sldId id="275" r:id="rId9"/>
    <p:sldId id="276" r:id="rId10"/>
    <p:sldId id="265" r:id="rId11"/>
    <p:sldId id="277" r:id="rId12"/>
    <p:sldId id="267" r:id="rId13"/>
    <p:sldId id="268" r:id="rId14"/>
    <p:sldId id="269" r:id="rId15"/>
    <p:sldId id="270" r:id="rId16"/>
    <p:sldId id="279" r:id="rId17"/>
    <p:sldId id="272" r:id="rId18"/>
    <p:sldId id="278"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9" autoAdjust="0"/>
    <p:restoredTop sz="86297"/>
  </p:normalViewPr>
  <p:slideViewPr>
    <p:cSldViewPr snapToGrid="0" snapToObjects="1" showGuides="1">
      <p:cViewPr varScale="1">
        <p:scale>
          <a:sx n="140" d="100"/>
          <a:sy n="140" d="100"/>
        </p:scale>
        <p:origin x="1784" y="200"/>
      </p:cViewPr>
      <p:guideLst>
        <p:guide orient="horz" pos="2184"/>
        <p:guide pos="2904"/>
      </p:guideLst>
    </p:cSldViewPr>
  </p:slideViewPr>
  <p:outlineViewPr>
    <p:cViewPr>
      <p:scale>
        <a:sx n="33" d="100"/>
        <a:sy n="33" d="100"/>
      </p:scale>
      <p:origin x="0" y="-13208"/>
    </p:cViewPr>
  </p:outlin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12/7/18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 </a:t>
            </a:r>
            <a:r>
              <a:rPr lang="en-US" sz="1200" kern="1200" dirty="0" err="1">
                <a:solidFill>
                  <a:schemeClr val="tx1"/>
                </a:solidFill>
                <a:effectLst/>
                <a:latin typeface="+mn-lt"/>
                <a:ea typeface="+mn-ea"/>
                <a:cs typeface="+mn-cs"/>
              </a:rPr>
              <a:t>Garfin</a:t>
            </a:r>
            <a:r>
              <a:rPr lang="en-US" sz="1200" kern="1200" dirty="0">
                <a:solidFill>
                  <a:schemeClr val="tx1"/>
                </a:solidFill>
                <a:effectLst/>
                <a:latin typeface="+mn-lt"/>
                <a:ea typeface="+mn-ea"/>
                <a:cs typeface="+mn-cs"/>
              </a:rPr>
              <a:t>, G., S. LeRoy, M. Shafer, M. </a:t>
            </a:r>
            <a:r>
              <a:rPr lang="en-US" sz="1200" kern="1200" dirty="0" err="1">
                <a:solidFill>
                  <a:schemeClr val="tx1"/>
                </a:solidFill>
                <a:effectLst/>
                <a:latin typeface="+mn-lt"/>
                <a:ea typeface="+mn-ea"/>
                <a:cs typeface="+mn-cs"/>
              </a:rPr>
              <a:t>Muth</a:t>
            </a:r>
            <a:r>
              <a:rPr lang="en-US" sz="1200" kern="1200" dirty="0">
                <a:solidFill>
                  <a:schemeClr val="tx1"/>
                </a:solidFill>
                <a:effectLst/>
                <a:latin typeface="+mn-lt"/>
                <a:ea typeface="+mn-ea"/>
                <a:cs typeface="+mn-cs"/>
              </a:rPr>
              <a:t>, V. Murphy, I. </a:t>
            </a:r>
            <a:r>
              <a:rPr lang="en-US" sz="1200" kern="1200" dirty="0" err="1">
                <a:solidFill>
                  <a:schemeClr val="tx1"/>
                </a:solidFill>
                <a:effectLst/>
                <a:latin typeface="+mn-lt"/>
                <a:ea typeface="+mn-ea"/>
                <a:cs typeface="+mn-cs"/>
              </a:rPr>
              <a:t>Palomo</a:t>
            </a:r>
            <a:r>
              <a:rPr lang="en-US" sz="1200" kern="1200" dirty="0">
                <a:solidFill>
                  <a:schemeClr val="tx1"/>
                </a:solidFill>
                <a:effectLst/>
                <a:latin typeface="+mn-lt"/>
                <a:ea typeface="+mn-ea"/>
                <a:cs typeface="+mn-cs"/>
              </a:rPr>
              <a:t>, M. Ibarra, I. Ledesma, A. </a:t>
            </a:r>
            <a:r>
              <a:rPr lang="en-US" sz="1200" kern="1200" dirty="0" err="1">
                <a:solidFill>
                  <a:schemeClr val="tx1"/>
                </a:solidFill>
                <a:effectLst/>
                <a:latin typeface="+mn-lt"/>
                <a:ea typeface="+mn-ea"/>
                <a:cs typeface="+mn-cs"/>
              </a:rPr>
              <a:t>Chable</a:t>
            </a:r>
            <a:r>
              <a:rPr lang="en-US" sz="1200" kern="1200" dirty="0">
                <a:solidFill>
                  <a:schemeClr val="tx1"/>
                </a:solidFill>
                <a:effectLst/>
                <a:latin typeface="+mn-lt"/>
                <a:ea typeface="+mn-ea"/>
                <a:cs typeface="+mn-cs"/>
              </a:rPr>
              <a:t>, R. Pascual, M. Lopez, J. Martinez, D.R. Rangel, and J.S. Colin, 2018: Rio Grande/Bravo: Climate Impacts and Outlook. CLIMAS, Tucson, AZ, 6 pp. http://</a:t>
            </a:r>
            <a:r>
              <a:rPr lang="en-US" sz="1200" kern="1200" dirty="0" err="1">
                <a:solidFill>
                  <a:schemeClr val="tx1"/>
                </a:solidFill>
                <a:effectLst/>
                <a:latin typeface="+mn-lt"/>
                <a:ea typeface="+mn-ea"/>
                <a:cs typeface="+mn-cs"/>
              </a:rPr>
              <a:t>www.climas.arizona.edu</a:t>
            </a:r>
            <a:r>
              <a:rPr lang="en-US" sz="1200" kern="1200" dirty="0">
                <a:solidFill>
                  <a:schemeClr val="tx1"/>
                </a:solidFill>
                <a:effectLst/>
                <a:latin typeface="+mn-lt"/>
                <a:ea typeface="+mn-ea"/>
                <a:cs typeface="+mn-cs"/>
              </a:rPr>
              <a:t>/sites/default/files/Rio_Grande-Bravo_Outlook_February2018.pdf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51: </a:t>
            </a:r>
            <a:r>
              <a:rPr lang="en-US" sz="1200" kern="1200" dirty="0" err="1">
                <a:solidFill>
                  <a:schemeClr val="tx1"/>
                </a:solidFill>
                <a:effectLst/>
                <a:latin typeface="+mn-lt"/>
                <a:ea typeface="+mn-ea"/>
                <a:cs typeface="+mn-cs"/>
              </a:rPr>
              <a:t>Garfin</a:t>
            </a:r>
            <a:r>
              <a:rPr lang="en-US" sz="1200" kern="1200" dirty="0">
                <a:solidFill>
                  <a:schemeClr val="tx1"/>
                </a:solidFill>
                <a:effectLst/>
                <a:latin typeface="+mn-lt"/>
                <a:ea typeface="+mn-ea"/>
                <a:cs typeface="+mn-cs"/>
              </a:rPr>
              <a:t>, G., S. LeRoy, M. Shafer, M. </a:t>
            </a:r>
            <a:r>
              <a:rPr lang="en-US" sz="1200" kern="1200" dirty="0" err="1">
                <a:solidFill>
                  <a:schemeClr val="tx1"/>
                </a:solidFill>
                <a:effectLst/>
                <a:latin typeface="+mn-lt"/>
                <a:ea typeface="+mn-ea"/>
                <a:cs typeface="+mn-cs"/>
              </a:rPr>
              <a:t>Muth</a:t>
            </a:r>
            <a:r>
              <a:rPr lang="en-US" sz="1200" kern="1200" dirty="0">
                <a:solidFill>
                  <a:schemeClr val="tx1"/>
                </a:solidFill>
                <a:effectLst/>
                <a:latin typeface="+mn-lt"/>
                <a:ea typeface="+mn-ea"/>
                <a:cs typeface="+mn-cs"/>
              </a:rPr>
              <a:t>, V. Murphy, I. </a:t>
            </a:r>
            <a:r>
              <a:rPr lang="en-US" sz="1200" kern="1200" dirty="0" err="1">
                <a:solidFill>
                  <a:schemeClr val="tx1"/>
                </a:solidFill>
                <a:effectLst/>
                <a:latin typeface="+mn-lt"/>
                <a:ea typeface="+mn-ea"/>
                <a:cs typeface="+mn-cs"/>
              </a:rPr>
              <a:t>Palomo</a:t>
            </a:r>
            <a:r>
              <a:rPr lang="en-US" sz="1200" kern="1200" dirty="0">
                <a:solidFill>
                  <a:schemeClr val="tx1"/>
                </a:solidFill>
                <a:effectLst/>
                <a:latin typeface="+mn-lt"/>
                <a:ea typeface="+mn-ea"/>
                <a:cs typeface="+mn-cs"/>
              </a:rPr>
              <a:t>, M. Ibarra, I. Ledesma, A. </a:t>
            </a:r>
            <a:r>
              <a:rPr lang="en-US" sz="1200" kern="1200" dirty="0" err="1">
                <a:solidFill>
                  <a:schemeClr val="tx1"/>
                </a:solidFill>
                <a:effectLst/>
                <a:latin typeface="+mn-lt"/>
                <a:ea typeface="+mn-ea"/>
                <a:cs typeface="+mn-cs"/>
              </a:rPr>
              <a:t>Chable</a:t>
            </a:r>
            <a:r>
              <a:rPr lang="en-US" sz="1200" kern="1200" dirty="0">
                <a:solidFill>
                  <a:schemeClr val="tx1"/>
                </a:solidFill>
                <a:effectLst/>
                <a:latin typeface="+mn-lt"/>
                <a:ea typeface="+mn-ea"/>
                <a:cs typeface="+mn-cs"/>
              </a:rPr>
              <a:t>, R. Pascual, M. Lopez, J. Martinez, D.R. Rangel, and J.S. Colin, 2018: Rio Grande/Bravo </a:t>
            </a:r>
            <a:r>
              <a:rPr lang="en-US" sz="1200" kern="1200" dirty="0" err="1">
                <a:solidFill>
                  <a:schemeClr val="tx1"/>
                </a:solidFill>
                <a:effectLst/>
                <a:latin typeface="+mn-lt"/>
                <a:ea typeface="+mn-ea"/>
                <a:cs typeface="+mn-cs"/>
              </a:rPr>
              <a:t>Impactos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Climáticos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Perspectivas</a:t>
            </a:r>
            <a:r>
              <a:rPr lang="en-US" sz="1200" kern="1200" dirty="0">
                <a:solidFill>
                  <a:schemeClr val="tx1"/>
                </a:solidFill>
                <a:effectLst/>
                <a:latin typeface="+mn-lt"/>
                <a:ea typeface="+mn-ea"/>
                <a:cs typeface="+mn-cs"/>
              </a:rPr>
              <a:t>. CLIMAS, Tucson, AZ, 6 pp. https://</a:t>
            </a:r>
            <a:r>
              <a:rPr lang="en-US" sz="1200" kern="1200" dirty="0" err="1">
                <a:solidFill>
                  <a:schemeClr val="tx1"/>
                </a:solidFill>
                <a:effectLst/>
                <a:latin typeface="+mn-lt"/>
                <a:ea typeface="+mn-ea"/>
                <a:cs typeface="+mn-cs"/>
              </a:rPr>
              <a:t>www.climas.arizona.edu</a:t>
            </a:r>
            <a:r>
              <a:rPr lang="en-US" sz="1200" kern="1200" dirty="0">
                <a:solidFill>
                  <a:schemeClr val="tx1"/>
                </a:solidFill>
                <a:effectLst/>
                <a:latin typeface="+mn-lt"/>
                <a:ea typeface="+mn-ea"/>
                <a:cs typeface="+mn-cs"/>
              </a:rPr>
              <a:t>/sites/default/files/Rio_Bravo_Perspectiva_Febrero2018.pdf </a:t>
            </a:r>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15150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79: </a:t>
            </a:r>
            <a:r>
              <a:rPr lang="en-US" sz="1200" kern="1200" dirty="0">
                <a:solidFill>
                  <a:schemeClr val="tx1"/>
                </a:solidFill>
                <a:effectLst/>
                <a:latin typeface="+mn-lt"/>
                <a:ea typeface="+mn-ea"/>
                <a:cs typeface="+mn-cs"/>
              </a:rPr>
              <a:t>Edwards Aquifer Authority, n.d.: The Edwards Aquifer Region. 8 pp. https://</a:t>
            </a:r>
            <a:r>
              <a:rPr lang="en-US" sz="1200" kern="1200" dirty="0" err="1">
                <a:solidFill>
                  <a:schemeClr val="tx1"/>
                </a:solidFill>
                <a:effectLst/>
                <a:latin typeface="+mn-lt"/>
                <a:ea typeface="+mn-ea"/>
                <a:cs typeface="+mn-cs"/>
              </a:rPr>
              <a:t>cld.bz</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bookdata</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NHjeYFt</a:t>
            </a:r>
            <a:r>
              <a:rPr lang="en-US" sz="1200" kern="1200" dirty="0">
                <a:solidFill>
                  <a:schemeClr val="tx1"/>
                </a:solidFill>
                <a:effectLst/>
                <a:latin typeface="+mn-lt"/>
                <a:ea typeface="+mn-ea"/>
                <a:cs typeface="+mn-cs"/>
              </a:rPr>
              <a:t>/basic-html/page-1.html </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231757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Texas Water Development Board, 2017: Public Water Supply Desalination Plant Capacities [infographic]. Austin, TX, accessed 03 March 2018. https://</a:t>
            </a:r>
            <a:r>
              <a:rPr lang="en-US" sz="1200" kern="1200" dirty="0" err="1">
                <a:solidFill>
                  <a:schemeClr val="tx1"/>
                </a:solidFill>
                <a:effectLst/>
                <a:latin typeface="+mn-lt"/>
                <a:ea typeface="+mn-ea"/>
                <a:cs typeface="+mn-cs"/>
              </a:rPr>
              <a:t>www.twdb.texas.gov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innovativewater</a:t>
            </a:r>
            <a:r>
              <a:rPr lang="en-US" sz="1200" kern="1200" dirty="0">
                <a:solidFill>
                  <a:schemeClr val="tx1"/>
                </a:solidFill>
                <a:effectLst/>
                <a:latin typeface="+mn-lt"/>
                <a:ea typeface="+mn-ea"/>
                <a:cs typeface="+mn-cs"/>
              </a:rPr>
              <a:t>/desal/doc/maps/DesalCap_20170925.pdf?d=12553.399999975227 </a:t>
            </a:r>
            <a:endParaRPr lang="en-US" dirty="0"/>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1954485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193512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043"/>
            <a:ext cx="1420426" cy="182827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043"/>
            <a:ext cx="1420426" cy="182827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Click to edit </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Click to 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1" y="612043"/>
            <a:ext cx="1420426" cy="1828273"/>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29218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65561"/>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limas.arizona.edu/sites/default/files/Rio_Grande-Bravo_Outlook_February2018.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climas.arizona.edu/sites/default/files/Rio_Bravo_Perspectiva_Febrero201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cld.bz/bookdata/NHjeYFt/basic-html/page-1.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wdb.texas.gov/waterplanning/swp/2017/doc/SWP17-Water-for-Texas.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doi.org/10.7930/NCA4.2018.CH2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rism.oregonstate.edu/"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23 | Southern Great Plains</a:t>
            </a:r>
          </a:p>
        </p:txBody>
      </p:sp>
    </p:spTree>
    <p:extLst>
      <p:ext uri="{BB962C8B-B14F-4D97-AF65-F5344CB8AC3E}">
        <p14:creationId xmlns:p14="http://schemas.microsoft.com/office/powerpoint/2010/main" val="13830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Fig. 23.4: Projected Increase in Number of Days Above 100°F</a:t>
            </a:r>
          </a:p>
        </p:txBody>
      </p:sp>
      <p:sp>
        <p:nvSpPr>
          <p:cNvPr id="4" name="Text Placeholder 3"/>
          <p:cNvSpPr>
            <a:spLocks noGrp="1"/>
          </p:cNvSpPr>
          <p:nvPr>
            <p:ph type="body" sz="half" idx="2"/>
          </p:nvPr>
        </p:nvSpPr>
        <p:spPr/>
        <p:txBody>
          <a:bodyPr>
            <a:normAutofit/>
          </a:bodyPr>
          <a:lstStyle/>
          <a:p>
            <a:r>
              <a:rPr lang="en-US" dirty="0"/>
              <a:t>Under both lower- and higher-scenario climate change projections, the number of days exceeding 100°F is projected to increase markedly across the Southern Great Plains by the end of the century (2070–2099 as compared to 1976–2005). </a:t>
            </a:r>
            <a:r>
              <a:rPr lang="en-US" i="1" dirty="0"/>
              <a:t>Sources: NOAA NCEI and CICS-NC.</a:t>
            </a:r>
          </a:p>
        </p:txBody>
      </p:sp>
      <p:sp>
        <p:nvSpPr>
          <p:cNvPr id="5" name="Text Placeholder 4"/>
          <p:cNvSpPr>
            <a:spLocks noGrp="1"/>
          </p:cNvSpPr>
          <p:nvPr>
            <p:ph type="body" sz="quarter" idx="12"/>
          </p:nvPr>
        </p:nvSpPr>
        <p:spPr/>
        <p:txBody>
          <a:bodyPr/>
          <a:lstStyle/>
          <a:p>
            <a:r>
              <a:rPr lang="en-US" dirty="0"/>
              <a:t>Ch. 23 | Southern Great Plains</a:t>
            </a:r>
          </a:p>
        </p:txBody>
      </p:sp>
      <p:pic>
        <p:nvPicPr>
          <p:cNvPr id="7" name="Content Placeholder 6"/>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055925" y="1257300"/>
            <a:ext cx="4572000" cy="3968617"/>
          </a:xfrm>
        </p:spPr>
      </p:pic>
    </p:spTree>
    <p:extLst>
      <p:ext uri="{BB962C8B-B14F-4D97-AF65-F5344CB8AC3E}">
        <p14:creationId xmlns:p14="http://schemas.microsoft.com/office/powerpoint/2010/main" val="418532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45FEB39-9AF0-A849-ACB9-322E1354E2F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586957" y="457200"/>
            <a:ext cx="3230812" cy="5403850"/>
          </a:xfrm>
        </p:spPr>
      </p:pic>
      <p:sp>
        <p:nvSpPr>
          <p:cNvPr id="3" name="Title 2">
            <a:extLst>
              <a:ext uri="{FF2B5EF4-FFF2-40B4-BE49-F238E27FC236}">
                <a16:creationId xmlns:a16="http://schemas.microsoft.com/office/drawing/2014/main" id="{58350451-4D95-6C45-B0C9-AB3792A849A3}"/>
              </a:ext>
            </a:extLst>
          </p:cNvPr>
          <p:cNvSpPr>
            <a:spLocks noGrp="1"/>
          </p:cNvSpPr>
          <p:nvPr>
            <p:ph type="title"/>
          </p:nvPr>
        </p:nvSpPr>
        <p:spPr/>
        <p:txBody>
          <a:bodyPr/>
          <a:lstStyle/>
          <a:p>
            <a:r>
              <a:rPr lang="en-US" dirty="0"/>
              <a:t>Fig. 23.5: Stock Pond Affected by Drought</a:t>
            </a:r>
          </a:p>
        </p:txBody>
      </p:sp>
      <p:sp>
        <p:nvSpPr>
          <p:cNvPr id="4" name="Text Placeholder 3">
            <a:extLst>
              <a:ext uri="{FF2B5EF4-FFF2-40B4-BE49-F238E27FC236}">
                <a16:creationId xmlns:a16="http://schemas.microsoft.com/office/drawing/2014/main" id="{3662CB4D-DD29-F948-8506-C496A5C5C585}"/>
              </a:ext>
            </a:extLst>
          </p:cNvPr>
          <p:cNvSpPr>
            <a:spLocks noGrp="1"/>
          </p:cNvSpPr>
          <p:nvPr>
            <p:ph type="body" sz="half" idx="2"/>
          </p:nvPr>
        </p:nvSpPr>
        <p:spPr/>
        <p:txBody>
          <a:bodyPr/>
          <a:lstStyle/>
          <a:p>
            <a:r>
              <a:rPr lang="en-US" dirty="0"/>
              <a:t>The photo shows the drought impact on a stock pond near Kurten, Texas, in 2011. </a:t>
            </a:r>
            <a:r>
              <a:rPr lang="en-US" i="1" dirty="0"/>
              <a:t>Photo credit: John Nielson-Gammon. </a:t>
            </a:r>
          </a:p>
          <a:p>
            <a:endParaRPr lang="en-US" dirty="0"/>
          </a:p>
        </p:txBody>
      </p:sp>
      <p:sp>
        <p:nvSpPr>
          <p:cNvPr id="5" name="Text Placeholder 4">
            <a:extLst>
              <a:ext uri="{FF2B5EF4-FFF2-40B4-BE49-F238E27FC236}">
                <a16:creationId xmlns:a16="http://schemas.microsoft.com/office/drawing/2014/main" id="{04B24693-EFE5-E646-9A92-D6B803F28F1A}"/>
              </a:ext>
            </a:extLst>
          </p:cNvPr>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332032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Fig. 23.6: Highlighting Seasonal-Scale Extreme Events in a Transboundary Setting</a:t>
            </a:r>
          </a:p>
        </p:txBody>
      </p:sp>
      <p:sp>
        <p:nvSpPr>
          <p:cNvPr id="4" name="Text Placeholder 3"/>
          <p:cNvSpPr>
            <a:spLocks noGrp="1"/>
          </p:cNvSpPr>
          <p:nvPr>
            <p:ph type="body" sz="half" idx="2"/>
          </p:nvPr>
        </p:nvSpPr>
        <p:spPr/>
        <p:txBody>
          <a:bodyPr>
            <a:normAutofit/>
          </a:bodyPr>
          <a:lstStyle/>
          <a:p>
            <a:r>
              <a:rPr lang="en-US" dirty="0"/>
              <a:t>Shown here are the English- and Spanish-language versions of the February 2018 Climate Assessment for the Southwest Rio Grande-Bravo Climate Impacts and Outlook “At a Glance” summary. </a:t>
            </a:r>
            <a:r>
              <a:rPr lang="en-US" i="1" dirty="0"/>
              <a:t>Sources: </a:t>
            </a:r>
            <a:r>
              <a:rPr lang="en-US" i="1" dirty="0" err="1"/>
              <a:t>Garfin</a:t>
            </a:r>
            <a:r>
              <a:rPr lang="en-US" i="1" dirty="0"/>
              <a:t> et al. 2018.</a:t>
            </a:r>
            <a:r>
              <a:rPr lang="en-US" i="1" baseline="30000" dirty="0">
                <a:hlinkClick r:id="rId3"/>
              </a:rPr>
              <a:t>44</a:t>
            </a:r>
            <a:r>
              <a:rPr lang="en-US" i="1" baseline="30000" dirty="0"/>
              <a:t>, </a:t>
            </a:r>
            <a:r>
              <a:rPr lang="en-US" i="1" baseline="30000" dirty="0">
                <a:hlinkClick r:id="rId4"/>
              </a:rPr>
              <a:t>51</a:t>
            </a:r>
            <a:endParaRPr lang="en-US" i="1" baseline="30000" dirty="0"/>
          </a:p>
        </p:txBody>
      </p:sp>
      <p:sp>
        <p:nvSpPr>
          <p:cNvPr id="5" name="Text Placeholder 4"/>
          <p:cNvSpPr>
            <a:spLocks noGrp="1"/>
          </p:cNvSpPr>
          <p:nvPr>
            <p:ph type="body" sz="quarter" idx="12"/>
          </p:nvPr>
        </p:nvSpPr>
        <p:spPr/>
        <p:txBody>
          <a:bodyPr/>
          <a:lstStyle/>
          <a:p>
            <a:r>
              <a:rPr lang="en-US" dirty="0"/>
              <a:t>Ch. 23 | Southern Great Plains</a:t>
            </a:r>
          </a:p>
        </p:txBody>
      </p:sp>
      <p:pic>
        <p:nvPicPr>
          <p:cNvPr id="7" name="Content Placeholder 6"/>
          <p:cNvPicPr>
            <a:picLocks noGrp="1" noChangeAspect="1"/>
          </p:cNvPicPr>
          <p:nvPr>
            <p:ph sz="quarter" idx="10"/>
          </p:nvPr>
        </p:nvPicPr>
        <p:blipFill>
          <a:blip r:embed="rId5" cstate="screen">
            <a:extLst>
              <a:ext uri="{28A0092B-C50C-407E-A947-70E740481C1C}">
                <a14:useLocalDpi xmlns:a14="http://schemas.microsoft.com/office/drawing/2010/main"/>
              </a:ext>
            </a:extLst>
          </a:blip>
          <a:stretch>
            <a:fillRect/>
          </a:stretch>
        </p:blipFill>
        <p:spPr>
          <a:xfrm>
            <a:off x="4056469" y="904850"/>
            <a:ext cx="4629150" cy="4721614"/>
          </a:xfrm>
        </p:spPr>
      </p:pic>
    </p:spTree>
    <p:extLst>
      <p:ext uri="{BB962C8B-B14F-4D97-AF65-F5344CB8AC3E}">
        <p14:creationId xmlns:p14="http://schemas.microsoft.com/office/powerpoint/2010/main" val="363462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954219" y="457200"/>
            <a:ext cx="5238738" cy="3014663"/>
          </a:xfrm>
        </p:spPr>
      </p:pic>
      <p:sp>
        <p:nvSpPr>
          <p:cNvPr id="3" name="Title 2"/>
          <p:cNvSpPr>
            <a:spLocks noGrp="1"/>
          </p:cNvSpPr>
          <p:nvPr>
            <p:ph type="title"/>
          </p:nvPr>
        </p:nvSpPr>
        <p:spPr/>
        <p:txBody>
          <a:bodyPr>
            <a:normAutofit/>
          </a:bodyPr>
          <a:lstStyle/>
          <a:p>
            <a:r>
              <a:rPr lang="en-US" dirty="0"/>
              <a:t>Fig. 23.7: Cross Section of Edwards Aquifer</a:t>
            </a:r>
          </a:p>
        </p:txBody>
      </p:sp>
      <p:sp>
        <p:nvSpPr>
          <p:cNvPr id="4" name="Text Placeholder 3"/>
          <p:cNvSpPr>
            <a:spLocks noGrp="1"/>
          </p:cNvSpPr>
          <p:nvPr>
            <p:ph type="body" sz="half" idx="2"/>
          </p:nvPr>
        </p:nvSpPr>
        <p:spPr/>
        <p:txBody>
          <a:bodyPr>
            <a:normAutofit/>
          </a:bodyPr>
          <a:lstStyle/>
          <a:p>
            <a:r>
              <a:rPr lang="en-US" dirty="0"/>
              <a:t>Key characteristics of the Edwards Aquifer, such as relative shallowness and karst features, make it vulnerable to the impacts of both climate variability and climate change. Its importance as a major supplier of groundwater in central Texas makes these vulnerabilities even more pronounced. </a:t>
            </a:r>
            <a:r>
              <a:rPr lang="en-US" i="1" dirty="0"/>
              <a:t>Source: Edwards Aquifer Authority.</a:t>
            </a:r>
            <a:r>
              <a:rPr lang="en-US" i="1" baseline="30000" dirty="0">
                <a:hlinkClick r:id="rId4"/>
              </a:rPr>
              <a:t>79</a:t>
            </a:r>
            <a:r>
              <a:rPr lang="en-US" i="1" dirty="0"/>
              <a:t> Used with permission.</a:t>
            </a:r>
          </a:p>
        </p:txBody>
      </p:sp>
      <p:sp>
        <p:nvSpPr>
          <p:cNvPr id="5" name="Text Placeholder 4"/>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54994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Fig. 23.8: Texas Desalination Plants</a:t>
            </a:r>
          </a:p>
        </p:txBody>
      </p:sp>
      <p:sp>
        <p:nvSpPr>
          <p:cNvPr id="4" name="Text Placeholder 3"/>
          <p:cNvSpPr>
            <a:spLocks noGrp="1"/>
          </p:cNvSpPr>
          <p:nvPr>
            <p:ph type="body" sz="half" idx="2"/>
          </p:nvPr>
        </p:nvSpPr>
        <p:spPr/>
        <p:txBody>
          <a:bodyPr>
            <a:normAutofit/>
          </a:bodyPr>
          <a:lstStyle/>
          <a:p>
            <a:r>
              <a:rPr lang="en-US" dirty="0"/>
              <a:t>Desalination activities in Texas are an important contributor to the state’s efforts to meet current and projected water needs for communities, industry, and agriculture. </a:t>
            </a:r>
            <a:r>
              <a:rPr lang="en-US" i="1" dirty="0"/>
              <a:t>Source: adapted from Texas Water Development Board 2017.</a:t>
            </a:r>
            <a:r>
              <a:rPr lang="en-US" i="1" baseline="30000" dirty="0">
                <a:hlinkClick r:id="rId3"/>
              </a:rPr>
              <a:t>110</a:t>
            </a:r>
            <a:endParaRPr lang="en-US" i="1" baseline="30000" dirty="0"/>
          </a:p>
        </p:txBody>
      </p:sp>
      <p:sp>
        <p:nvSpPr>
          <p:cNvPr id="5" name="Text Placeholder 4"/>
          <p:cNvSpPr>
            <a:spLocks noGrp="1"/>
          </p:cNvSpPr>
          <p:nvPr>
            <p:ph type="body" sz="quarter" idx="12"/>
          </p:nvPr>
        </p:nvSpPr>
        <p:spPr/>
        <p:txBody>
          <a:bodyPr/>
          <a:lstStyle/>
          <a:p>
            <a:r>
              <a:rPr lang="en-US" dirty="0"/>
              <a:t>Ch. 23 | Southern Great Plains</a:t>
            </a:r>
          </a:p>
        </p:txBody>
      </p:sp>
      <p:pic>
        <p:nvPicPr>
          <p:cNvPr id="6" name="Content Placeholder 5"/>
          <p:cNvPicPr>
            <a:picLocks noGrp="1" noChangeAspect="1"/>
          </p:cNvPicPr>
          <p:nvPr>
            <p:ph sz="quarter" idx="10"/>
          </p:nvPr>
        </p:nvPicPr>
        <p:blipFill>
          <a:blip r:embed="rId4" cstate="screen">
            <a:extLst>
              <a:ext uri="{28A0092B-C50C-407E-A947-70E740481C1C}">
                <a14:useLocalDpi xmlns:a14="http://schemas.microsoft.com/office/drawing/2010/main"/>
              </a:ext>
            </a:extLst>
          </a:blip>
          <a:stretch>
            <a:fillRect/>
          </a:stretch>
        </p:blipFill>
        <p:spPr>
          <a:xfrm>
            <a:off x="4074219" y="1395046"/>
            <a:ext cx="4572000" cy="3765176"/>
          </a:xfrm>
        </p:spPr>
      </p:pic>
    </p:spTree>
    <p:extLst>
      <p:ext uri="{BB962C8B-B14F-4D97-AF65-F5344CB8AC3E}">
        <p14:creationId xmlns:p14="http://schemas.microsoft.com/office/powerpoint/2010/main" val="289524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Fig. 23.9: Climate Winners and Losers (Gray Snapper and Southern Flounder)</a:t>
            </a:r>
          </a:p>
        </p:txBody>
      </p:sp>
      <p:sp>
        <p:nvSpPr>
          <p:cNvPr id="4" name="Text Placeholder 3"/>
          <p:cNvSpPr>
            <a:spLocks noGrp="1"/>
          </p:cNvSpPr>
          <p:nvPr>
            <p:ph type="body" sz="half" idx="2"/>
          </p:nvPr>
        </p:nvSpPr>
        <p:spPr/>
        <p:txBody>
          <a:bodyPr>
            <a:normAutofit fontScale="92500"/>
          </a:bodyPr>
          <a:lstStyle/>
          <a:p>
            <a:r>
              <a:rPr lang="en-US" dirty="0"/>
              <a:t>The graphs show trends in annual abundance of (top) gray snapper and (bottom) southern flounder as the number of fish caught per hour along the Gulf Coast of Texas between 1982 (snapper)/1983 (flounder) and 2016. As water temperatures increase along the Texas Gulf Coast, gray snapper are expanding northward along the Texas coast, while southern flounder, a popular sport fish, are becoming less abundant, impacting the recreational and commercial fishing industries. </a:t>
            </a:r>
            <a:r>
              <a:rPr lang="en-US" i="1" dirty="0"/>
              <a:t>Source: Texas Parks and Wildlife Department.</a:t>
            </a:r>
          </a:p>
        </p:txBody>
      </p:sp>
      <p:sp>
        <p:nvSpPr>
          <p:cNvPr id="5" name="Text Placeholder 4"/>
          <p:cNvSpPr>
            <a:spLocks noGrp="1"/>
          </p:cNvSpPr>
          <p:nvPr>
            <p:ph type="body" sz="quarter" idx="12"/>
          </p:nvPr>
        </p:nvSpPr>
        <p:spPr/>
        <p:txBody>
          <a:bodyPr/>
          <a:lstStyle/>
          <a:p>
            <a:r>
              <a:rPr lang="en-US" dirty="0"/>
              <a:t>Ch. 23 | Southern Great Plains</a:t>
            </a:r>
          </a:p>
        </p:txBody>
      </p:sp>
      <p:pic>
        <p:nvPicPr>
          <p:cNvPr id="7" name="Content Placeholder 6"/>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458741" y="457200"/>
            <a:ext cx="3919998" cy="5486400"/>
          </a:xfrm>
        </p:spPr>
      </p:pic>
    </p:spTree>
    <p:extLst>
      <p:ext uri="{BB962C8B-B14F-4D97-AF65-F5344CB8AC3E}">
        <p14:creationId xmlns:p14="http://schemas.microsoft.com/office/powerpoint/2010/main" val="248539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2502406-F6E6-2D4F-9B4B-7075EB3701D1}"/>
              </a:ext>
            </a:extLst>
          </p:cNvPr>
          <p:cNvPicPr>
            <a:picLocks noGrp="1" noChangeAspect="1"/>
          </p:cNvPicPr>
          <p:nvPr>
            <p:ph sz="quarter" idx="10"/>
          </p:nvPr>
        </p:nvPicPr>
        <p:blipFill>
          <a:blip r:embed="rId2"/>
          <a:stretch>
            <a:fillRect/>
          </a:stretch>
        </p:blipFill>
        <p:spPr>
          <a:xfrm>
            <a:off x="4348163" y="1304925"/>
            <a:ext cx="3708400" cy="3708400"/>
          </a:xfrm>
        </p:spPr>
      </p:pic>
      <p:sp>
        <p:nvSpPr>
          <p:cNvPr id="3" name="Title 2">
            <a:extLst>
              <a:ext uri="{FF2B5EF4-FFF2-40B4-BE49-F238E27FC236}">
                <a16:creationId xmlns:a16="http://schemas.microsoft.com/office/drawing/2014/main" id="{8B2B99FC-0E08-2A46-9EAB-B2780F1C2E65}"/>
              </a:ext>
            </a:extLst>
          </p:cNvPr>
          <p:cNvSpPr>
            <a:spLocks noGrp="1"/>
          </p:cNvSpPr>
          <p:nvPr>
            <p:ph type="title"/>
          </p:nvPr>
        </p:nvSpPr>
        <p:spPr/>
        <p:txBody>
          <a:bodyPr/>
          <a:lstStyle/>
          <a:p>
            <a:r>
              <a:rPr lang="en-US" dirty="0"/>
              <a:t>Fig. 23.10: Cheyenne Sun Dance Ceremony</a:t>
            </a:r>
          </a:p>
        </p:txBody>
      </p:sp>
      <p:sp>
        <p:nvSpPr>
          <p:cNvPr id="4" name="Text Placeholder 3">
            <a:extLst>
              <a:ext uri="{FF2B5EF4-FFF2-40B4-BE49-F238E27FC236}">
                <a16:creationId xmlns:a16="http://schemas.microsoft.com/office/drawing/2014/main" id="{2C96A902-290A-0F4B-A980-208B81E95984}"/>
              </a:ext>
            </a:extLst>
          </p:cNvPr>
          <p:cNvSpPr>
            <a:spLocks noGrp="1"/>
          </p:cNvSpPr>
          <p:nvPr>
            <p:ph type="body" sz="half" idx="2"/>
          </p:nvPr>
        </p:nvSpPr>
        <p:spPr/>
        <p:txBody>
          <a:bodyPr/>
          <a:lstStyle/>
          <a:p>
            <a:r>
              <a:rPr lang="en-US" dirty="0"/>
              <a:t>Chief Gordon </a:t>
            </a:r>
            <a:r>
              <a:rPr lang="en-US" dirty="0" err="1"/>
              <a:t>Yellowman</a:t>
            </a:r>
            <a:r>
              <a:rPr lang="en-US" dirty="0"/>
              <a:t> is shown here representing the Cheyenne Tribe at a traditional speaking engagement. </a:t>
            </a:r>
            <a:r>
              <a:rPr lang="en-US" i="1" dirty="0"/>
              <a:t>Photo courtesy of Gordon L. </a:t>
            </a:r>
            <a:r>
              <a:rPr lang="en-US" i="1" dirty="0" err="1"/>
              <a:t>Yellowman</a:t>
            </a:r>
            <a:r>
              <a:rPr lang="en-US" i="1" dirty="0"/>
              <a:t>, Sr.</a:t>
            </a:r>
          </a:p>
        </p:txBody>
      </p:sp>
      <p:sp>
        <p:nvSpPr>
          <p:cNvPr id="5" name="Text Placeholder 4">
            <a:extLst>
              <a:ext uri="{FF2B5EF4-FFF2-40B4-BE49-F238E27FC236}">
                <a16:creationId xmlns:a16="http://schemas.microsoft.com/office/drawing/2014/main" id="{775D8EF0-CE25-124D-8AF1-771D7E1428D0}"/>
              </a:ext>
            </a:extLst>
          </p:cNvPr>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188321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Autofit/>
          </a:bodyPr>
          <a:lstStyle/>
          <a:p>
            <a:pPr marL="228600" indent="-228600">
              <a:spcAft>
                <a:spcPts val="300"/>
              </a:spcAft>
            </a:pPr>
            <a:r>
              <a:rPr lang="en-US" sz="1800" b="1" dirty="0">
                <a:solidFill>
                  <a:srgbClr val="385623"/>
                </a:solidFill>
              </a:rPr>
              <a:t>Federal Coordinating Lead Author</a:t>
            </a:r>
          </a:p>
          <a:p>
            <a:pPr marL="228600" indent="-228600">
              <a:spcAft>
                <a:spcPts val="300"/>
              </a:spcAft>
            </a:pPr>
            <a:r>
              <a:rPr lang="en-US" sz="1600" b="1" dirty="0"/>
              <a:t>Bill </a:t>
            </a:r>
            <a:r>
              <a:rPr lang="en-US" sz="1600" b="1" dirty="0" err="1"/>
              <a:t>Bartush</a:t>
            </a:r>
            <a:r>
              <a:rPr lang="en-US" sz="1600" dirty="0"/>
              <a:t>, </a:t>
            </a:r>
            <a:r>
              <a:rPr lang="en-US" sz="1600" i="1" dirty="0"/>
              <a:t>U.S. Fish and Wildlife Service</a:t>
            </a:r>
          </a:p>
          <a:p>
            <a:pPr marL="228600" indent="-228600">
              <a:spcBef>
                <a:spcPts val="600"/>
              </a:spcBef>
              <a:spcAft>
                <a:spcPts val="300"/>
              </a:spcAft>
            </a:pPr>
            <a:r>
              <a:rPr lang="en-US" sz="1800" b="1" dirty="0">
                <a:solidFill>
                  <a:srgbClr val="385623"/>
                </a:solidFill>
              </a:rPr>
              <a:t>Chapter Lead</a:t>
            </a:r>
            <a:r>
              <a:rPr lang="en-US" sz="1600" b="1" dirty="0">
                <a:solidFill>
                  <a:srgbClr val="385623"/>
                </a:solidFill>
              </a:rPr>
              <a:t>	</a:t>
            </a:r>
          </a:p>
          <a:p>
            <a:pPr marL="228600" indent="-228600">
              <a:spcAft>
                <a:spcPts val="300"/>
              </a:spcAft>
            </a:pPr>
            <a:r>
              <a:rPr lang="en-US" sz="1600" b="1" dirty="0"/>
              <a:t>Kevin </a:t>
            </a:r>
            <a:r>
              <a:rPr lang="en-US" sz="1600" b="1" dirty="0" err="1"/>
              <a:t>Kloesel</a:t>
            </a:r>
            <a:r>
              <a:rPr lang="en-US" sz="1600" dirty="0"/>
              <a:t>, </a:t>
            </a:r>
            <a:r>
              <a:rPr lang="en-US" sz="1600" i="1" dirty="0"/>
              <a:t>University of Oklahoma</a:t>
            </a:r>
          </a:p>
          <a:p>
            <a:pPr marL="228600" indent="-228600">
              <a:spcBef>
                <a:spcPts val="600"/>
              </a:spcBef>
              <a:spcAft>
                <a:spcPts val="300"/>
              </a:spcAft>
            </a:pPr>
            <a:r>
              <a:rPr lang="en-US" sz="1800" b="1" dirty="0">
                <a:solidFill>
                  <a:srgbClr val="385623"/>
                </a:solidFill>
              </a:rPr>
              <a:t>Chapter Authors</a:t>
            </a:r>
            <a:endParaRPr lang="en-US" sz="1800" dirty="0"/>
          </a:p>
          <a:p>
            <a:pPr marL="228600" indent="-228600">
              <a:spcAft>
                <a:spcPts val="300"/>
              </a:spcAft>
            </a:pPr>
            <a:r>
              <a:rPr lang="en-US" sz="1600" b="1" dirty="0"/>
              <a:t>Jay Banner</a:t>
            </a:r>
            <a:r>
              <a:rPr lang="en-US" sz="1600" dirty="0"/>
              <a:t>, </a:t>
            </a:r>
            <a:r>
              <a:rPr lang="en-US" sz="1600" i="1" dirty="0"/>
              <a:t>University of Texas at Austin</a:t>
            </a:r>
          </a:p>
          <a:p>
            <a:pPr marL="228600" indent="-228600">
              <a:spcAft>
                <a:spcPts val="300"/>
              </a:spcAft>
            </a:pPr>
            <a:r>
              <a:rPr lang="en-US" sz="1600" b="1" dirty="0"/>
              <a:t>David Brown</a:t>
            </a:r>
            <a:r>
              <a:rPr lang="en-US" sz="1600" dirty="0"/>
              <a:t>, </a:t>
            </a:r>
            <a:r>
              <a:rPr lang="en-US" sz="1600" i="1" dirty="0"/>
              <a:t>USDA-ARS </a:t>
            </a:r>
            <a:r>
              <a:rPr lang="en-US" sz="1600" i="1" dirty="0" err="1"/>
              <a:t>Grazinglands</a:t>
            </a:r>
            <a:r>
              <a:rPr lang="en-US" sz="1600" i="1" dirty="0"/>
              <a:t> Research Laboratory</a:t>
            </a:r>
          </a:p>
          <a:p>
            <a:pPr marL="228600" indent="-228600">
              <a:spcAft>
                <a:spcPts val="300"/>
              </a:spcAft>
            </a:pPr>
            <a:r>
              <a:rPr lang="en-US" sz="1600" b="1" dirty="0"/>
              <a:t>Jay </a:t>
            </a:r>
            <a:r>
              <a:rPr lang="en-US" sz="1600" b="1" dirty="0" err="1"/>
              <a:t>Lemery</a:t>
            </a:r>
            <a:r>
              <a:rPr lang="en-US" sz="1600" dirty="0"/>
              <a:t>, </a:t>
            </a:r>
            <a:r>
              <a:rPr lang="en-US" sz="1600" i="1" dirty="0"/>
              <a:t>University of Colorado</a:t>
            </a:r>
          </a:p>
          <a:p>
            <a:pPr marL="228600" indent="-228600">
              <a:spcAft>
                <a:spcPts val="300"/>
              </a:spcAft>
            </a:pPr>
            <a:r>
              <a:rPr lang="en-US" sz="1600" b="1" dirty="0" err="1"/>
              <a:t>Xiaomao</a:t>
            </a:r>
            <a:r>
              <a:rPr lang="en-US" sz="1600" b="1" dirty="0"/>
              <a:t> Lin</a:t>
            </a:r>
            <a:r>
              <a:rPr lang="en-US" sz="1600" dirty="0"/>
              <a:t>, </a:t>
            </a:r>
            <a:r>
              <a:rPr lang="en-US" sz="1600" i="1" dirty="0"/>
              <a:t>Kansas State University</a:t>
            </a:r>
          </a:p>
          <a:p>
            <a:pPr marL="228600" indent="-228600">
              <a:spcAft>
                <a:spcPts val="300"/>
              </a:spcAft>
            </a:pPr>
            <a:r>
              <a:rPr lang="en-US" sz="1600" b="1" dirty="0"/>
              <a:t>Cindy </a:t>
            </a:r>
            <a:r>
              <a:rPr lang="en-US" sz="1600" b="1" dirty="0" err="1"/>
              <a:t>Loeffler</a:t>
            </a:r>
            <a:r>
              <a:rPr lang="en-US" sz="1600" dirty="0"/>
              <a:t>, </a:t>
            </a:r>
            <a:r>
              <a:rPr lang="en-US" sz="1600" i="1" dirty="0"/>
              <a:t>Texas Parks and Wildlife Department</a:t>
            </a:r>
          </a:p>
          <a:p>
            <a:pPr marL="228600" indent="-228600">
              <a:spcAft>
                <a:spcPts val="300"/>
              </a:spcAft>
            </a:pPr>
            <a:r>
              <a:rPr lang="en-US" sz="1600" b="1" dirty="0"/>
              <a:t>Gary McManus</a:t>
            </a:r>
            <a:r>
              <a:rPr lang="en-US" sz="1600" dirty="0"/>
              <a:t>, </a:t>
            </a:r>
            <a:r>
              <a:rPr lang="en-US" sz="1600" i="1" dirty="0"/>
              <a:t>Oklahoma Climatological Survey</a:t>
            </a:r>
          </a:p>
          <a:p>
            <a:pPr marL="228600" indent="-228600">
              <a:spcAft>
                <a:spcPts val="300"/>
              </a:spcAft>
            </a:pPr>
            <a:r>
              <a:rPr lang="en-US" sz="1600" b="1" dirty="0"/>
              <a:t>Esther </a:t>
            </a:r>
            <a:r>
              <a:rPr lang="en-US" sz="1600" b="1" dirty="0" err="1"/>
              <a:t>Mullens</a:t>
            </a:r>
            <a:r>
              <a:rPr lang="en-US" sz="1600" dirty="0"/>
              <a:t>, </a:t>
            </a:r>
            <a:r>
              <a:rPr lang="en-US" sz="1600" i="1" dirty="0" err="1"/>
              <a:t>DOI</a:t>
            </a:r>
            <a:r>
              <a:rPr lang="en-US" sz="1600" i="1" dirty="0"/>
              <a:t> South Central </a:t>
            </a:r>
            <a:br>
              <a:rPr lang="en-US" sz="1600" i="1" dirty="0"/>
            </a:br>
            <a:r>
              <a:rPr lang="en-US" sz="1600" i="1" dirty="0"/>
              <a:t>Climate Adaptation Science Center</a:t>
            </a:r>
          </a:p>
          <a:p>
            <a:pPr marL="228600" indent="-228600">
              <a:spcAft>
                <a:spcPts val="300"/>
              </a:spcAft>
            </a:pPr>
            <a:r>
              <a:rPr lang="en-US" sz="1600" b="1" dirty="0"/>
              <a:t>John Nielsen-Gammon</a:t>
            </a:r>
            <a:r>
              <a:rPr lang="en-US" sz="1600" dirty="0"/>
              <a:t>, </a:t>
            </a:r>
            <a:r>
              <a:rPr lang="en-US" sz="1600" i="1" dirty="0"/>
              <a:t>Texas </a:t>
            </a:r>
            <a:r>
              <a:rPr lang="en-US" sz="1600" i="1" dirty="0" err="1"/>
              <a:t>A&amp;M</a:t>
            </a:r>
            <a:r>
              <a:rPr lang="en-US" sz="1600" i="1" dirty="0"/>
              <a:t> University</a:t>
            </a:r>
          </a:p>
          <a:p>
            <a:pPr marL="228600" indent="-228600">
              <a:spcAft>
                <a:spcPts val="300"/>
              </a:spcAft>
            </a:pPr>
            <a:r>
              <a:rPr lang="en-US" sz="1600" b="1" dirty="0"/>
              <a:t>Mark Shafer</a:t>
            </a:r>
            <a:r>
              <a:rPr lang="en-US" sz="1600" dirty="0"/>
              <a:t>, </a:t>
            </a:r>
            <a:r>
              <a:rPr lang="en-US" sz="1600" i="1" dirty="0"/>
              <a:t>NOAA-RISA Southern Climate Impacts Planning Program</a:t>
            </a:r>
          </a:p>
          <a:p>
            <a:pPr marL="228600" indent="-228600">
              <a:spcAft>
                <a:spcPts val="300"/>
              </a:spcAft>
            </a:pPr>
            <a:r>
              <a:rPr lang="en-US" sz="1600" b="1" dirty="0"/>
              <a:t>Cecilia Sorensen</a:t>
            </a:r>
            <a:r>
              <a:rPr lang="en-US" sz="1600" dirty="0"/>
              <a:t>, </a:t>
            </a:r>
            <a:r>
              <a:rPr lang="en-US" sz="1600" i="1" dirty="0"/>
              <a:t>University of Colorado</a:t>
            </a:r>
          </a:p>
          <a:p>
            <a:pPr marL="228600" indent="-228600">
              <a:spcAft>
                <a:spcPts val="300"/>
              </a:spcAft>
            </a:pPr>
            <a:r>
              <a:rPr lang="en-US" sz="1600" b="1" dirty="0"/>
              <a:t>Sid Sperry</a:t>
            </a:r>
            <a:r>
              <a:rPr lang="en-US" sz="1600" dirty="0"/>
              <a:t>, </a:t>
            </a:r>
            <a:r>
              <a:rPr lang="en-US" sz="1600" i="1" dirty="0"/>
              <a:t>Oklahoma Association of Electric Cooperatives</a:t>
            </a:r>
          </a:p>
          <a:p>
            <a:pPr marL="228600" indent="-228600">
              <a:spcAft>
                <a:spcPts val="300"/>
              </a:spcAft>
            </a:pPr>
            <a:r>
              <a:rPr lang="en-US" sz="1600" b="1" dirty="0"/>
              <a:t>Daniel Wildcat</a:t>
            </a:r>
            <a:r>
              <a:rPr lang="en-US" sz="1600" dirty="0"/>
              <a:t>, </a:t>
            </a:r>
            <a:r>
              <a:rPr lang="en-US" sz="1600" i="1" dirty="0"/>
              <a:t>Haskell Indian Nations University</a:t>
            </a:r>
          </a:p>
          <a:p>
            <a:pPr marL="228600" indent="-228600">
              <a:spcAft>
                <a:spcPts val="300"/>
              </a:spcAft>
            </a:pPr>
            <a:r>
              <a:rPr lang="en-US" sz="1600" b="1" dirty="0"/>
              <a:t>Jadwiga </a:t>
            </a:r>
            <a:r>
              <a:rPr lang="en-US" sz="1600" b="1" dirty="0" err="1"/>
              <a:t>Ziolkowska</a:t>
            </a:r>
            <a:r>
              <a:rPr lang="en-US" sz="1600" dirty="0"/>
              <a:t>, </a:t>
            </a:r>
            <a:r>
              <a:rPr lang="en-US" sz="1600" i="1" dirty="0"/>
              <a:t>University of Oklahoma</a:t>
            </a:r>
          </a:p>
          <a:p>
            <a:pPr marL="228600" indent="-228600">
              <a:spcBef>
                <a:spcPts val="600"/>
              </a:spcBef>
              <a:spcAft>
                <a:spcPts val="300"/>
              </a:spcAft>
            </a:pPr>
            <a:r>
              <a:rPr lang="en-US" sz="1800" b="1" dirty="0">
                <a:solidFill>
                  <a:srgbClr val="385623"/>
                </a:solidFill>
              </a:rPr>
              <a:t>Review Editor</a:t>
            </a:r>
            <a:endParaRPr lang="en-US" sz="1600" dirty="0"/>
          </a:p>
          <a:p>
            <a:pPr marL="228600" indent="-228600">
              <a:spcAft>
                <a:spcPts val="300"/>
              </a:spcAft>
            </a:pPr>
            <a:r>
              <a:rPr lang="en-US" sz="1600" b="1" dirty="0" err="1"/>
              <a:t>Ellu</a:t>
            </a:r>
            <a:r>
              <a:rPr lang="en-US" sz="1600" b="1" dirty="0"/>
              <a:t> Nasser</a:t>
            </a:r>
            <a:r>
              <a:rPr lang="en-US" sz="1600" dirty="0"/>
              <a:t>, </a:t>
            </a:r>
            <a:r>
              <a:rPr lang="en-US" sz="1600" i="1" dirty="0"/>
              <a:t>Adaptation International</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23</a:t>
            </a:r>
          </a:p>
        </p:txBody>
      </p:sp>
      <p:sp>
        <p:nvSpPr>
          <p:cNvPr id="5" name="Text Placeholder 4"/>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268240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C15BF6-6E5B-FA4A-B81D-BEDA6CD36AA2}"/>
              </a:ext>
            </a:extLst>
          </p:cNvPr>
          <p:cNvSpPr>
            <a:spLocks noGrp="1"/>
          </p:cNvSpPr>
          <p:nvPr>
            <p:ph idx="1"/>
          </p:nvPr>
        </p:nvSpPr>
        <p:spPr/>
        <p:txBody>
          <a:bodyPr/>
          <a:lstStyle/>
          <a:p>
            <a:pPr>
              <a:spcAft>
                <a:spcPts val="300"/>
              </a:spcAft>
            </a:pPr>
            <a:r>
              <a:rPr lang="en-US" sz="2200" b="1" dirty="0">
                <a:solidFill>
                  <a:srgbClr val="385623"/>
                </a:solidFill>
              </a:rPr>
              <a:t>Technical Contributor</a:t>
            </a:r>
          </a:p>
          <a:p>
            <a:pPr>
              <a:spcAft>
                <a:spcPts val="300"/>
              </a:spcAft>
            </a:pPr>
            <a:r>
              <a:rPr lang="en-US" b="1" dirty="0"/>
              <a:t>Katharine </a:t>
            </a:r>
            <a:r>
              <a:rPr lang="en-US" b="1" dirty="0" err="1"/>
              <a:t>Hayhoe</a:t>
            </a:r>
            <a:r>
              <a:rPr lang="en-US" dirty="0"/>
              <a:t>, </a:t>
            </a:r>
            <a:r>
              <a:rPr lang="en-US" i="1" dirty="0"/>
              <a:t>Texas Tech University</a:t>
            </a:r>
          </a:p>
          <a:p>
            <a:pPr>
              <a:spcBef>
                <a:spcPts val="600"/>
              </a:spcBef>
              <a:spcAft>
                <a:spcPts val="300"/>
              </a:spcAft>
            </a:pPr>
            <a:r>
              <a:rPr lang="en-US" sz="2200" b="1" dirty="0">
                <a:solidFill>
                  <a:srgbClr val="385623"/>
                </a:solidFill>
              </a:rPr>
              <a:t>USGCRP Coordinators	</a:t>
            </a:r>
            <a:r>
              <a:rPr lang="en-US" b="1" dirty="0">
                <a:solidFill>
                  <a:srgbClr val="385623"/>
                </a:solidFill>
              </a:rPr>
              <a:t>		</a:t>
            </a:r>
          </a:p>
          <a:p>
            <a:pPr>
              <a:spcAft>
                <a:spcPts val="300"/>
              </a:spcAft>
            </a:pPr>
            <a:r>
              <a:rPr lang="en-US" b="1" dirty="0"/>
              <a:t>Susan Aragon-Long</a:t>
            </a:r>
            <a:r>
              <a:rPr lang="en-US" dirty="0"/>
              <a:t>, </a:t>
            </a:r>
            <a:r>
              <a:rPr lang="en-US" i="1" dirty="0"/>
              <a:t>Senior Scientist</a:t>
            </a:r>
          </a:p>
          <a:p>
            <a:pPr>
              <a:spcAft>
                <a:spcPts val="300"/>
              </a:spcAft>
            </a:pPr>
            <a:r>
              <a:rPr lang="en-US" b="1" dirty="0"/>
              <a:t>Christopher W. Avery</a:t>
            </a:r>
            <a:r>
              <a:rPr lang="en-US" dirty="0"/>
              <a:t>,</a:t>
            </a:r>
            <a:r>
              <a:rPr lang="en-US" b="1" dirty="0"/>
              <a:t> </a:t>
            </a:r>
            <a:r>
              <a:rPr lang="en-US" i="1" dirty="0"/>
              <a:t>Senior Manager</a:t>
            </a:r>
          </a:p>
          <a:p>
            <a:endParaRPr lang="en-US" dirty="0"/>
          </a:p>
        </p:txBody>
      </p:sp>
      <p:sp>
        <p:nvSpPr>
          <p:cNvPr id="3" name="Text Placeholder 2">
            <a:extLst>
              <a:ext uri="{FF2B5EF4-FFF2-40B4-BE49-F238E27FC236}">
                <a16:creationId xmlns:a16="http://schemas.microsoft.com/office/drawing/2014/main" id="{2A3556C9-E3B3-034A-92FF-2ECCDF4C805E}"/>
              </a:ext>
            </a:extLst>
          </p:cNvPr>
          <p:cNvSpPr>
            <a:spLocks noGrp="1"/>
          </p:cNvSpPr>
          <p:nvPr>
            <p:ph type="body" sz="quarter" idx="10"/>
          </p:nvPr>
        </p:nvSpPr>
        <p:spPr/>
        <p:txBody>
          <a:bodyPr/>
          <a:lstStyle/>
          <a:p>
            <a:r>
              <a:rPr lang="en-US" dirty="0"/>
              <a:t>Acknowledgments</a:t>
            </a:r>
          </a:p>
        </p:txBody>
      </p:sp>
      <p:sp>
        <p:nvSpPr>
          <p:cNvPr id="4" name="Text Placeholder 3">
            <a:extLst>
              <a:ext uri="{FF2B5EF4-FFF2-40B4-BE49-F238E27FC236}">
                <a16:creationId xmlns:a16="http://schemas.microsoft.com/office/drawing/2014/main" id="{1F616F1C-8A8A-EA45-A7EE-F46C449865DC}"/>
              </a:ext>
            </a:extLst>
          </p:cNvPr>
          <p:cNvSpPr>
            <a:spLocks noGrp="1"/>
          </p:cNvSpPr>
          <p:nvPr>
            <p:ph type="body" sz="quarter" idx="11"/>
          </p:nvPr>
        </p:nvSpPr>
        <p:spPr/>
        <p:txBody>
          <a:bodyPr/>
          <a:lstStyle/>
          <a:p>
            <a:r>
              <a:rPr lang="en-US" dirty="0"/>
              <a:t>23</a:t>
            </a:r>
          </a:p>
        </p:txBody>
      </p:sp>
      <p:sp>
        <p:nvSpPr>
          <p:cNvPr id="5" name="Text Placeholder 4">
            <a:extLst>
              <a:ext uri="{FF2B5EF4-FFF2-40B4-BE49-F238E27FC236}">
                <a16:creationId xmlns:a16="http://schemas.microsoft.com/office/drawing/2014/main" id="{AEB879FE-FF01-8943-8335-8F30891B7C11}"/>
              </a:ext>
            </a:extLst>
          </p:cNvPr>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292636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b="1" dirty="0" err="1"/>
              <a:t>Kloesel</a:t>
            </a:r>
            <a:r>
              <a:rPr lang="en-US" dirty="0"/>
              <a:t>, K., B. </a:t>
            </a:r>
            <a:r>
              <a:rPr lang="en-US" dirty="0" err="1"/>
              <a:t>Bartush</a:t>
            </a:r>
            <a:r>
              <a:rPr lang="en-US" dirty="0"/>
              <a:t>, J. Banner, D. Brown, J. </a:t>
            </a:r>
            <a:r>
              <a:rPr lang="en-US" dirty="0" err="1"/>
              <a:t>Lemory</a:t>
            </a:r>
            <a:r>
              <a:rPr lang="en-US" dirty="0"/>
              <a:t>, X. Lin, G. McManus, E. Mullens, J. Nielsen-Gammon, M. Shafer, C. Sorenson, S. Sperry, D. Wildcat, and J. </a:t>
            </a:r>
            <a:r>
              <a:rPr lang="en-US" dirty="0" err="1"/>
              <a:t>Ziolkowska</a:t>
            </a:r>
            <a:r>
              <a:rPr lang="en-US" dirty="0"/>
              <a:t>, 2018: Southern Great Plains.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10.7930/NCA4.2018.CH23</a:t>
            </a:r>
            <a:endParaRPr lang="en-US" dirty="0"/>
          </a:p>
        </p:txBody>
      </p:sp>
      <p:sp>
        <p:nvSpPr>
          <p:cNvPr id="3" name="Text Placeholder 2"/>
          <p:cNvSpPr>
            <a:spLocks noGrp="1"/>
          </p:cNvSpPr>
          <p:nvPr>
            <p:ph type="body" sz="quarter" idx="10"/>
          </p:nvPr>
        </p:nvSpPr>
        <p:spPr/>
        <p:txBody>
          <a:bodyPr/>
          <a:lstStyle/>
          <a:p>
            <a:r>
              <a:rPr lang="en-US" dirty="0"/>
              <a:t>https://nca2018.globalchange.gov/chapter/southern-great-plains</a:t>
            </a:r>
          </a:p>
        </p:txBody>
      </p:sp>
    </p:spTree>
    <p:extLst>
      <p:ext uri="{BB962C8B-B14F-4D97-AF65-F5344CB8AC3E}">
        <p14:creationId xmlns:p14="http://schemas.microsoft.com/office/powerpoint/2010/main" val="297561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Quality of life in the region will be compromised as increasing population, the migration of individuals from rural to urban locations, and a changing climate redistribute demand at the intersection of food consumption, energy production, and water resources. A growing number of adaptation strategies, improved climate services, and early warning decision support systems will more effectively manage the complex regional, national, and transnational issues associated with food, energy, and water.</a:t>
            </a:r>
          </a:p>
        </p:txBody>
      </p:sp>
      <p:sp>
        <p:nvSpPr>
          <p:cNvPr id="3" name="Text Placeholder 2"/>
          <p:cNvSpPr>
            <a:spLocks noGrp="1"/>
          </p:cNvSpPr>
          <p:nvPr>
            <p:ph type="body" sz="quarter" idx="10"/>
          </p:nvPr>
        </p:nvSpPr>
        <p:spPr/>
        <p:txBody>
          <a:bodyPr/>
          <a:lstStyle/>
          <a:p>
            <a:r>
              <a:rPr lang="en-US" dirty="0"/>
              <a:t>Key Message #1</a:t>
            </a:r>
          </a:p>
        </p:txBody>
      </p:sp>
      <p:sp>
        <p:nvSpPr>
          <p:cNvPr id="4" name="Text Placeholder 3"/>
          <p:cNvSpPr>
            <a:spLocks noGrp="1"/>
          </p:cNvSpPr>
          <p:nvPr>
            <p:ph type="body" sz="quarter" idx="11"/>
          </p:nvPr>
        </p:nvSpPr>
        <p:spPr/>
        <p:txBody>
          <a:bodyPr/>
          <a:lstStyle/>
          <a:p>
            <a:r>
              <a:rPr lang="en-US" dirty="0"/>
              <a:t>23</a:t>
            </a:r>
          </a:p>
        </p:txBody>
      </p:sp>
      <p:sp>
        <p:nvSpPr>
          <p:cNvPr id="5" name="Text Placeholder 4"/>
          <p:cNvSpPr>
            <a:spLocks noGrp="1"/>
          </p:cNvSpPr>
          <p:nvPr>
            <p:ph type="body" sz="quarter" idx="12"/>
          </p:nvPr>
        </p:nvSpPr>
        <p:spPr/>
        <p:txBody>
          <a:bodyPr/>
          <a:lstStyle/>
          <a:p>
            <a:r>
              <a:rPr lang="en-US" dirty="0"/>
              <a:t>Ch. 23 | Southern Great Plains</a:t>
            </a:r>
          </a:p>
        </p:txBody>
      </p:sp>
      <p:sp>
        <p:nvSpPr>
          <p:cNvPr id="6" name="Text Placeholder 5"/>
          <p:cNvSpPr>
            <a:spLocks noGrp="1"/>
          </p:cNvSpPr>
          <p:nvPr>
            <p:ph type="body" sz="quarter" idx="13"/>
          </p:nvPr>
        </p:nvSpPr>
        <p:spPr/>
        <p:txBody>
          <a:bodyPr/>
          <a:lstStyle/>
          <a:p>
            <a:r>
              <a:rPr lang="en-US" dirty="0"/>
              <a:t>Food, Energy, and Water Resources</a:t>
            </a:r>
          </a:p>
        </p:txBody>
      </p:sp>
    </p:spTree>
    <p:extLst>
      <p:ext uri="{BB962C8B-B14F-4D97-AF65-F5344CB8AC3E}">
        <p14:creationId xmlns:p14="http://schemas.microsoft.com/office/powerpoint/2010/main" val="178340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built environment is vulnerable to increasing temperature, extreme precipitation, and continued sea level rise, particularly as infrastructure ages and populations shift to urban centers. Along the Texas Gulf Coast, relative sea level rise of twice the global average will put coastal infrastructure at risk. Regional adaptation efforts that harden or relocate critical infrastructure will reduce the risk of climate change impacts.</a:t>
            </a:r>
          </a:p>
        </p:txBody>
      </p:sp>
      <p:sp>
        <p:nvSpPr>
          <p:cNvPr id="3" name="Text Placeholder 2"/>
          <p:cNvSpPr>
            <a:spLocks noGrp="1"/>
          </p:cNvSpPr>
          <p:nvPr>
            <p:ph type="body" sz="quarter" idx="10"/>
          </p:nvPr>
        </p:nvSpPr>
        <p:spPr/>
        <p:txBody>
          <a:bodyPr/>
          <a:lstStyle/>
          <a:p>
            <a:r>
              <a:rPr lang="en-US" dirty="0"/>
              <a:t>Key Message #2</a:t>
            </a:r>
          </a:p>
        </p:txBody>
      </p:sp>
      <p:sp>
        <p:nvSpPr>
          <p:cNvPr id="4" name="Text Placeholder 3"/>
          <p:cNvSpPr>
            <a:spLocks noGrp="1"/>
          </p:cNvSpPr>
          <p:nvPr>
            <p:ph type="body" sz="quarter" idx="11"/>
          </p:nvPr>
        </p:nvSpPr>
        <p:spPr/>
        <p:txBody>
          <a:bodyPr/>
          <a:lstStyle/>
          <a:p>
            <a:r>
              <a:rPr lang="en-US" dirty="0"/>
              <a:t>23</a:t>
            </a:r>
          </a:p>
        </p:txBody>
      </p:sp>
      <p:sp>
        <p:nvSpPr>
          <p:cNvPr id="5" name="Text Placeholder 4"/>
          <p:cNvSpPr>
            <a:spLocks noGrp="1"/>
          </p:cNvSpPr>
          <p:nvPr>
            <p:ph type="body" sz="quarter" idx="12"/>
          </p:nvPr>
        </p:nvSpPr>
        <p:spPr/>
        <p:txBody>
          <a:bodyPr/>
          <a:lstStyle/>
          <a:p>
            <a:r>
              <a:rPr lang="en-US" dirty="0"/>
              <a:t>Ch. 23 | Southern Great Plains</a:t>
            </a:r>
          </a:p>
        </p:txBody>
      </p:sp>
      <p:sp>
        <p:nvSpPr>
          <p:cNvPr id="6" name="Text Placeholder 5"/>
          <p:cNvSpPr>
            <a:spLocks noGrp="1"/>
          </p:cNvSpPr>
          <p:nvPr>
            <p:ph type="body" sz="quarter" idx="13"/>
          </p:nvPr>
        </p:nvSpPr>
        <p:spPr/>
        <p:txBody>
          <a:bodyPr/>
          <a:lstStyle/>
          <a:p>
            <a:r>
              <a:rPr lang="en-US" dirty="0"/>
              <a:t>Infrastructure</a:t>
            </a:r>
          </a:p>
        </p:txBody>
      </p:sp>
    </p:spTree>
    <p:extLst>
      <p:ext uri="{BB962C8B-B14F-4D97-AF65-F5344CB8AC3E}">
        <p14:creationId xmlns:p14="http://schemas.microsoft.com/office/powerpoint/2010/main" val="387667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Terrestrial and aquatic ecosystems are being directly and indirectly altered by climate change. Some species can adapt to extreme droughts, unprecedented floods, and wildfires from a changing climate, while others cannot, resulting in significant impacts to both services and people living in these ecosystems. Landscape-scale ecological services will increase the resilience of the most vulnerable species.</a:t>
            </a:r>
          </a:p>
        </p:txBody>
      </p:sp>
      <p:sp>
        <p:nvSpPr>
          <p:cNvPr id="3" name="Text Placeholder 2"/>
          <p:cNvSpPr>
            <a:spLocks noGrp="1"/>
          </p:cNvSpPr>
          <p:nvPr>
            <p:ph type="body" sz="quarter" idx="10"/>
          </p:nvPr>
        </p:nvSpPr>
        <p:spPr/>
        <p:txBody>
          <a:bodyPr/>
          <a:lstStyle/>
          <a:p>
            <a:r>
              <a:rPr lang="en-US" dirty="0"/>
              <a:t>Key Message #3</a:t>
            </a:r>
          </a:p>
        </p:txBody>
      </p:sp>
      <p:sp>
        <p:nvSpPr>
          <p:cNvPr id="4" name="Text Placeholder 3"/>
          <p:cNvSpPr>
            <a:spLocks noGrp="1"/>
          </p:cNvSpPr>
          <p:nvPr>
            <p:ph type="body" sz="quarter" idx="11"/>
          </p:nvPr>
        </p:nvSpPr>
        <p:spPr/>
        <p:txBody>
          <a:bodyPr/>
          <a:lstStyle/>
          <a:p>
            <a:r>
              <a:rPr lang="en-US" dirty="0"/>
              <a:t>23</a:t>
            </a:r>
          </a:p>
        </p:txBody>
      </p:sp>
      <p:sp>
        <p:nvSpPr>
          <p:cNvPr id="5" name="Text Placeholder 4"/>
          <p:cNvSpPr>
            <a:spLocks noGrp="1"/>
          </p:cNvSpPr>
          <p:nvPr>
            <p:ph type="body" sz="quarter" idx="12"/>
          </p:nvPr>
        </p:nvSpPr>
        <p:spPr/>
        <p:txBody>
          <a:bodyPr/>
          <a:lstStyle/>
          <a:p>
            <a:r>
              <a:rPr lang="en-US" dirty="0"/>
              <a:t>Ch. 23 | Southern Great Plains</a:t>
            </a:r>
          </a:p>
        </p:txBody>
      </p:sp>
      <p:sp>
        <p:nvSpPr>
          <p:cNvPr id="6" name="Text Placeholder 5"/>
          <p:cNvSpPr>
            <a:spLocks noGrp="1"/>
          </p:cNvSpPr>
          <p:nvPr>
            <p:ph type="body" sz="quarter" idx="13"/>
          </p:nvPr>
        </p:nvSpPr>
        <p:spPr/>
        <p:txBody>
          <a:bodyPr/>
          <a:lstStyle/>
          <a:p>
            <a:r>
              <a:rPr lang="en-US" dirty="0"/>
              <a:t>Ecosystems and Ecosystem Services</a:t>
            </a:r>
          </a:p>
        </p:txBody>
      </p:sp>
    </p:spTree>
    <p:extLst>
      <p:ext uri="{BB962C8B-B14F-4D97-AF65-F5344CB8AC3E}">
        <p14:creationId xmlns:p14="http://schemas.microsoft.com/office/powerpoint/2010/main" val="2784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Health threats, including heat illness and diseases transmitted through food, water, and insects, will increase as temperature rises. Weather conditions supporting these health threats are projected to be of longer duration or occur at times of the year when these threats are not normally experienced. Extreme weather events with resultant physical injury and population displacement are also a threat. These threats are likely to increase in frequency and distribution and are likely to create significant economic burdens. Vulnerability and adaptation assessments, comprehensive response plans, seasonal health forecasts, and early warning systems can be useful adaptation strategies.</a:t>
            </a:r>
          </a:p>
        </p:txBody>
      </p:sp>
      <p:sp>
        <p:nvSpPr>
          <p:cNvPr id="3" name="Text Placeholder 2"/>
          <p:cNvSpPr>
            <a:spLocks noGrp="1"/>
          </p:cNvSpPr>
          <p:nvPr>
            <p:ph type="body" sz="quarter" idx="10"/>
          </p:nvPr>
        </p:nvSpPr>
        <p:spPr/>
        <p:txBody>
          <a:bodyPr/>
          <a:lstStyle/>
          <a:p>
            <a:r>
              <a:rPr lang="en-US" dirty="0"/>
              <a:t>Key Message #4</a:t>
            </a:r>
          </a:p>
        </p:txBody>
      </p:sp>
      <p:sp>
        <p:nvSpPr>
          <p:cNvPr id="4" name="Text Placeholder 3"/>
          <p:cNvSpPr>
            <a:spLocks noGrp="1"/>
          </p:cNvSpPr>
          <p:nvPr>
            <p:ph type="body" sz="quarter" idx="11"/>
          </p:nvPr>
        </p:nvSpPr>
        <p:spPr/>
        <p:txBody>
          <a:bodyPr/>
          <a:lstStyle/>
          <a:p>
            <a:r>
              <a:rPr lang="en-US" dirty="0"/>
              <a:t>23</a:t>
            </a:r>
          </a:p>
        </p:txBody>
      </p:sp>
      <p:sp>
        <p:nvSpPr>
          <p:cNvPr id="5" name="Text Placeholder 4"/>
          <p:cNvSpPr>
            <a:spLocks noGrp="1"/>
          </p:cNvSpPr>
          <p:nvPr>
            <p:ph type="body" sz="quarter" idx="12"/>
          </p:nvPr>
        </p:nvSpPr>
        <p:spPr/>
        <p:txBody>
          <a:bodyPr/>
          <a:lstStyle/>
          <a:p>
            <a:r>
              <a:rPr lang="en-US" dirty="0"/>
              <a:t>Ch. 23 | Southern Great Plains</a:t>
            </a:r>
          </a:p>
        </p:txBody>
      </p:sp>
      <p:sp>
        <p:nvSpPr>
          <p:cNvPr id="6" name="Text Placeholder 5"/>
          <p:cNvSpPr>
            <a:spLocks noGrp="1"/>
          </p:cNvSpPr>
          <p:nvPr>
            <p:ph type="body" sz="quarter" idx="13"/>
          </p:nvPr>
        </p:nvSpPr>
        <p:spPr/>
        <p:txBody>
          <a:bodyPr/>
          <a:lstStyle/>
          <a:p>
            <a:r>
              <a:rPr lang="en-US" dirty="0"/>
              <a:t>Human Health</a:t>
            </a:r>
          </a:p>
        </p:txBody>
      </p:sp>
    </p:spTree>
    <p:extLst>
      <p:ext uri="{BB962C8B-B14F-4D97-AF65-F5344CB8AC3E}">
        <p14:creationId xmlns:p14="http://schemas.microsoft.com/office/powerpoint/2010/main" val="89390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Tribal and Indigenous communities are particularly vulnerable to climate change due to water resource constraints, extreme weather events, higher temperature, and other likely public health issues. Efforts to build community resilience can be hindered by economic, political, and infrastructure limitations, but traditional knowledge and intertribal organizations provide opportunities to adapt to the potential challenges of climate change.</a:t>
            </a:r>
          </a:p>
        </p:txBody>
      </p:sp>
      <p:sp>
        <p:nvSpPr>
          <p:cNvPr id="3" name="Text Placeholder 2"/>
          <p:cNvSpPr>
            <a:spLocks noGrp="1"/>
          </p:cNvSpPr>
          <p:nvPr>
            <p:ph type="body" sz="quarter" idx="10"/>
          </p:nvPr>
        </p:nvSpPr>
        <p:spPr/>
        <p:txBody>
          <a:bodyPr/>
          <a:lstStyle/>
          <a:p>
            <a:r>
              <a:rPr lang="en-US" dirty="0"/>
              <a:t>Key Message #5</a:t>
            </a:r>
          </a:p>
        </p:txBody>
      </p:sp>
      <p:sp>
        <p:nvSpPr>
          <p:cNvPr id="4" name="Text Placeholder 3"/>
          <p:cNvSpPr>
            <a:spLocks noGrp="1"/>
          </p:cNvSpPr>
          <p:nvPr>
            <p:ph type="body" sz="quarter" idx="11"/>
          </p:nvPr>
        </p:nvSpPr>
        <p:spPr/>
        <p:txBody>
          <a:bodyPr/>
          <a:lstStyle/>
          <a:p>
            <a:r>
              <a:rPr lang="en-US" dirty="0"/>
              <a:t>23</a:t>
            </a:r>
          </a:p>
        </p:txBody>
      </p:sp>
      <p:sp>
        <p:nvSpPr>
          <p:cNvPr id="5" name="Text Placeholder 4"/>
          <p:cNvSpPr>
            <a:spLocks noGrp="1"/>
          </p:cNvSpPr>
          <p:nvPr>
            <p:ph type="body" sz="quarter" idx="12"/>
          </p:nvPr>
        </p:nvSpPr>
        <p:spPr/>
        <p:txBody>
          <a:bodyPr/>
          <a:lstStyle/>
          <a:p>
            <a:r>
              <a:rPr lang="en-US" dirty="0"/>
              <a:t>Ch. 23 | Southern Great Plains</a:t>
            </a:r>
          </a:p>
        </p:txBody>
      </p:sp>
      <p:sp>
        <p:nvSpPr>
          <p:cNvPr id="6" name="Text Placeholder 5"/>
          <p:cNvSpPr>
            <a:spLocks noGrp="1"/>
          </p:cNvSpPr>
          <p:nvPr>
            <p:ph type="body" sz="quarter" idx="13"/>
          </p:nvPr>
        </p:nvSpPr>
        <p:spPr/>
        <p:txBody>
          <a:bodyPr/>
          <a:lstStyle/>
          <a:p>
            <a:r>
              <a:rPr lang="en-US" dirty="0"/>
              <a:t>Indigenous Peoples</a:t>
            </a:r>
          </a:p>
        </p:txBody>
      </p:sp>
    </p:spTree>
    <p:extLst>
      <p:ext uri="{BB962C8B-B14F-4D97-AF65-F5344CB8AC3E}">
        <p14:creationId xmlns:p14="http://schemas.microsoft.com/office/powerpoint/2010/main" val="340929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243669" y="457200"/>
            <a:ext cx="4286373" cy="5486400"/>
          </a:xfrm>
        </p:spPr>
      </p:pic>
      <p:sp>
        <p:nvSpPr>
          <p:cNvPr id="3" name="Title 2"/>
          <p:cNvSpPr>
            <a:spLocks noGrp="1"/>
          </p:cNvSpPr>
          <p:nvPr>
            <p:ph type="title"/>
          </p:nvPr>
        </p:nvSpPr>
        <p:spPr/>
        <p:txBody>
          <a:bodyPr/>
          <a:lstStyle/>
          <a:p>
            <a:r>
              <a:rPr lang="en-US" dirty="0"/>
              <a:t>Fig. 23.1: Monitoring Precipitation Across the Southern Great Plains </a:t>
            </a:r>
          </a:p>
        </p:txBody>
      </p:sp>
      <p:sp>
        <p:nvSpPr>
          <p:cNvPr id="4" name="Text Placeholder 3"/>
          <p:cNvSpPr>
            <a:spLocks noGrp="1"/>
          </p:cNvSpPr>
          <p:nvPr>
            <p:ph type="body" sz="half" idx="2"/>
          </p:nvPr>
        </p:nvSpPr>
        <p:spPr/>
        <p:txBody>
          <a:bodyPr>
            <a:normAutofit fontScale="92500" lnSpcReduction="10000"/>
          </a:bodyPr>
          <a:lstStyle/>
          <a:p>
            <a:r>
              <a:rPr lang="en-US" dirty="0"/>
              <a:t>The Southern Great Plains is characterized by a pronounced east–west gradient of precipitation, with wetter conditions prevailing to the east and arid conditions to the west. Precipitation monitoring is critical in this region; state-level </a:t>
            </a:r>
            <a:r>
              <a:rPr lang="en-US" dirty="0" err="1"/>
              <a:t>Mesonet</a:t>
            </a:r>
            <a:r>
              <a:rPr lang="en-US" dirty="0"/>
              <a:t> station networks in Kansas, Oklahoma, and Texas are shown here to illustrate a key aspect of current monitoring capacity. </a:t>
            </a:r>
            <a:r>
              <a:rPr lang="en-US" i="1" dirty="0"/>
              <a:t>Sources: NOAA </a:t>
            </a:r>
            <a:r>
              <a:rPr lang="en-US" i="1" dirty="0" err="1"/>
              <a:t>NCEI</a:t>
            </a:r>
            <a:r>
              <a:rPr lang="en-US" i="1" dirty="0"/>
              <a:t>, </a:t>
            </a:r>
            <a:r>
              <a:rPr lang="en-US" i="1" dirty="0" err="1"/>
              <a:t>CICS</a:t>
            </a:r>
            <a:r>
              <a:rPr lang="en-US" i="1" dirty="0"/>
              <a:t>-NC, and </a:t>
            </a:r>
            <a:r>
              <a:rPr lang="en-US" i="1" dirty="0" err="1"/>
              <a:t>ERT</a:t>
            </a:r>
            <a:r>
              <a:rPr lang="en-US" i="1" dirty="0"/>
              <a:t> Inc. Data from PRISM Climate group, Oregon State University, </a:t>
            </a:r>
            <a:r>
              <a:rPr lang="en-US" i="1" dirty="0">
                <a:hlinkClick r:id="rId3"/>
              </a:rPr>
              <a:t>http://prism.oregonstate.edu, </a:t>
            </a:r>
            <a:r>
              <a:rPr lang="en-US" i="1" dirty="0"/>
              <a:t>created July 10, 2010.</a:t>
            </a:r>
          </a:p>
          <a:p>
            <a:endParaRPr lang="en-US" dirty="0"/>
          </a:p>
        </p:txBody>
      </p:sp>
      <p:sp>
        <p:nvSpPr>
          <p:cNvPr id="5" name="Text Placeholder 4"/>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313292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95407B1-1618-7744-B699-ECCAFBD3433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86034"/>
            <a:ext cx="4629150" cy="2946182"/>
          </a:xfrm>
        </p:spPr>
      </p:pic>
      <p:sp>
        <p:nvSpPr>
          <p:cNvPr id="3" name="Title 2">
            <a:extLst>
              <a:ext uri="{FF2B5EF4-FFF2-40B4-BE49-F238E27FC236}">
                <a16:creationId xmlns:a16="http://schemas.microsoft.com/office/drawing/2014/main" id="{0CE477CE-A202-6946-BFB0-FC6347C071EF}"/>
              </a:ext>
            </a:extLst>
          </p:cNvPr>
          <p:cNvSpPr>
            <a:spLocks noGrp="1"/>
          </p:cNvSpPr>
          <p:nvPr>
            <p:ph type="title"/>
          </p:nvPr>
        </p:nvSpPr>
        <p:spPr/>
        <p:txBody>
          <a:bodyPr/>
          <a:lstStyle/>
          <a:p>
            <a:r>
              <a:rPr lang="en-US" dirty="0"/>
              <a:t>Fig. 23.2: Hurricane Harvey Flooding</a:t>
            </a:r>
          </a:p>
        </p:txBody>
      </p:sp>
      <p:sp>
        <p:nvSpPr>
          <p:cNvPr id="4" name="Text Placeholder 3">
            <a:extLst>
              <a:ext uri="{FF2B5EF4-FFF2-40B4-BE49-F238E27FC236}">
                <a16:creationId xmlns:a16="http://schemas.microsoft.com/office/drawing/2014/main" id="{DDCF7394-EF64-5244-9C55-1D408D54B071}"/>
              </a:ext>
            </a:extLst>
          </p:cNvPr>
          <p:cNvSpPr>
            <a:spLocks noGrp="1"/>
          </p:cNvSpPr>
          <p:nvPr>
            <p:ph type="body" sz="half" idx="2"/>
          </p:nvPr>
        </p:nvSpPr>
        <p:spPr/>
        <p:txBody>
          <a:bodyPr/>
          <a:lstStyle/>
          <a:p>
            <a:r>
              <a:rPr lang="en-US" dirty="0"/>
              <a:t>Texas Army National Guard assisting in flood rescues associated with Hurricane Harvey, August 27, 2017. </a:t>
            </a:r>
            <a:r>
              <a:rPr lang="en-US" i="1" dirty="0"/>
              <a:t>Photo credit: Lt. Zachary West, Texas National Guard. </a:t>
            </a:r>
          </a:p>
        </p:txBody>
      </p:sp>
      <p:sp>
        <p:nvSpPr>
          <p:cNvPr id="9" name="Text Placeholder 8">
            <a:extLst>
              <a:ext uri="{FF2B5EF4-FFF2-40B4-BE49-F238E27FC236}">
                <a16:creationId xmlns:a16="http://schemas.microsoft.com/office/drawing/2014/main" id="{E42BE0C8-4FDF-8749-8A90-FB4CB6AE23D8}"/>
              </a:ext>
            </a:extLst>
          </p:cNvPr>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188979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1F212A3-1778-FD41-B42C-082275DFA2A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844550"/>
            <a:ext cx="4629150" cy="4629150"/>
          </a:xfrm>
        </p:spPr>
      </p:pic>
      <p:sp>
        <p:nvSpPr>
          <p:cNvPr id="3" name="Title 2">
            <a:extLst>
              <a:ext uri="{FF2B5EF4-FFF2-40B4-BE49-F238E27FC236}">
                <a16:creationId xmlns:a16="http://schemas.microsoft.com/office/drawing/2014/main" id="{3457F61A-A37F-C644-A47F-70700A085612}"/>
              </a:ext>
            </a:extLst>
          </p:cNvPr>
          <p:cNvSpPr>
            <a:spLocks noGrp="1"/>
          </p:cNvSpPr>
          <p:nvPr>
            <p:ph type="title"/>
          </p:nvPr>
        </p:nvSpPr>
        <p:spPr/>
        <p:txBody>
          <a:bodyPr/>
          <a:lstStyle/>
          <a:p>
            <a:r>
              <a:rPr lang="en-US" dirty="0"/>
              <a:t>Fig. 23.3: Hurricane Harvey Satellite Image</a:t>
            </a:r>
          </a:p>
        </p:txBody>
      </p:sp>
      <p:sp>
        <p:nvSpPr>
          <p:cNvPr id="4" name="Text Placeholder 3">
            <a:extLst>
              <a:ext uri="{FF2B5EF4-FFF2-40B4-BE49-F238E27FC236}">
                <a16:creationId xmlns:a16="http://schemas.microsoft.com/office/drawing/2014/main" id="{5D692576-696E-9B49-9815-EA2CA6C250F3}"/>
              </a:ext>
            </a:extLst>
          </p:cNvPr>
          <p:cNvSpPr>
            <a:spLocks noGrp="1"/>
          </p:cNvSpPr>
          <p:nvPr>
            <p:ph type="body" sz="half" idx="2"/>
          </p:nvPr>
        </p:nvSpPr>
        <p:spPr/>
        <p:txBody>
          <a:bodyPr/>
          <a:lstStyle/>
          <a:p>
            <a:r>
              <a:rPr lang="en-US" dirty="0"/>
              <a:t>This visible satellite image shows Hurricane Harvey approaching the Texas coast on August 25, 2017.</a:t>
            </a:r>
            <a:r>
              <a:rPr lang="en-US" i="1" dirty="0"/>
              <a:t> Image credit: NASA Earth Observatory. </a:t>
            </a:r>
          </a:p>
          <a:p>
            <a:endParaRPr lang="en-US" dirty="0"/>
          </a:p>
        </p:txBody>
      </p:sp>
      <p:sp>
        <p:nvSpPr>
          <p:cNvPr id="5" name="Text Placeholder 4">
            <a:extLst>
              <a:ext uri="{FF2B5EF4-FFF2-40B4-BE49-F238E27FC236}">
                <a16:creationId xmlns:a16="http://schemas.microsoft.com/office/drawing/2014/main" id="{355DD8C7-97BD-E849-8DD8-1243E56224A2}"/>
              </a:ext>
            </a:extLst>
          </p:cNvPr>
          <p:cNvSpPr>
            <a:spLocks noGrp="1"/>
          </p:cNvSpPr>
          <p:nvPr>
            <p:ph type="body" sz="quarter" idx="12"/>
          </p:nvPr>
        </p:nvSpPr>
        <p:spPr/>
        <p:txBody>
          <a:bodyPr/>
          <a:lstStyle/>
          <a:p>
            <a:r>
              <a:rPr lang="en-US" dirty="0"/>
              <a:t>Ch. 23 | Southern Great Plains</a:t>
            </a:r>
          </a:p>
        </p:txBody>
      </p:sp>
    </p:spTree>
    <p:extLst>
      <p:ext uri="{BB962C8B-B14F-4D97-AF65-F5344CB8AC3E}">
        <p14:creationId xmlns:p14="http://schemas.microsoft.com/office/powerpoint/2010/main" val="990618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4_23_SGP_Presentation.pptx" id="{C9974A11-009B-4547-A112-8E28429BD328}" vid="{D25E38E4-FA56-4CE0-803E-B512204965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1630</Words>
  <Application>Microsoft Macintosh PowerPoint</Application>
  <PresentationFormat>On-screen Show (4:3)</PresentationFormat>
  <Paragraphs>97</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Fig. 23.1: Monitoring Precipitation Across the Southern Great Plains </vt:lpstr>
      <vt:lpstr>Fig. 23.2: Hurricane Harvey Flooding</vt:lpstr>
      <vt:lpstr>Fig. 23.3: Hurricane Harvey Satellite Image</vt:lpstr>
      <vt:lpstr>Fig. 23.4: Projected Increase in Number of Days Above 100°F</vt:lpstr>
      <vt:lpstr>Fig. 23.5: Stock Pond Affected by Drought</vt:lpstr>
      <vt:lpstr>Fig. 23.6: Highlighting Seasonal-Scale Extreme Events in a Transboundary Setting</vt:lpstr>
      <vt:lpstr>Fig. 23.7: Cross Section of Edwards Aquifer</vt:lpstr>
      <vt:lpstr>Fig. 23.8: Texas Desalination Plants</vt:lpstr>
      <vt:lpstr>Fig. 23.9: Climate Winners and Losers (Gray Snapper and Southern Flounder)</vt:lpstr>
      <vt:lpstr>Fig. 23.10: Cheyenne Sun Dance Ceremony</vt:lpstr>
      <vt:lpstr>PowerPoint Presentation</vt:lpstr>
      <vt:lpstr>PowerPoint Presentation</vt:lpstr>
      <vt:lpstr>PowerPoint Presentation</vt:lpstr>
    </vt:vector>
  </TitlesOfParts>
  <Company>ICFI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Katie</dc:creator>
  <cp:lastModifiedBy>Avery, Chris</cp:lastModifiedBy>
  <cp:revision>39</cp:revision>
  <dcterms:created xsi:type="dcterms:W3CDTF">2018-11-01T17:49:08Z</dcterms:created>
  <dcterms:modified xsi:type="dcterms:W3CDTF">2018-12-07T14:31:35Z</dcterms:modified>
</cp:coreProperties>
</file>