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655"/>
    <a:srgbClr val="3D88A8"/>
    <a:srgbClr val="6D5B97"/>
    <a:srgbClr val="102268"/>
    <a:srgbClr val="096BA3"/>
    <a:srgbClr val="0F9EFB"/>
    <a:srgbClr val="385623"/>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96" autoAdjust="0"/>
    <p:restoredTop sz="90433" autoAdjust="0"/>
  </p:normalViewPr>
  <p:slideViewPr>
    <p:cSldViewPr snapToGrid="0" snapToObjects="1" showGuides="1">
      <p:cViewPr varScale="1">
        <p:scale>
          <a:sx n="77" d="100"/>
          <a:sy n="77" d="100"/>
        </p:scale>
        <p:origin x="126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ews.net/sites/default/files/Food_assistance_needs_Peak_Needs_2018-Final.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58: FEWS NET, 2018: Large Assistance Needs and Famine Risk Continue in 2018 [Infographic]. Famine Early Warning System Network (FEWS NET) and U.S. Agency for International Development. </a:t>
            </a:r>
            <a:r>
              <a:rPr lang="en-US" sz="1200" u="sng" kern="1200" dirty="0">
                <a:solidFill>
                  <a:schemeClr val="tx1"/>
                </a:solidFill>
                <a:effectLst/>
                <a:latin typeface="+mn-lt"/>
                <a:ea typeface="+mn-ea"/>
                <a:cs typeface="+mn-cs"/>
                <a:hlinkClick r:id="rId3"/>
              </a:rPr>
              <a:t>https://fews.net/sites/default/files/Food_assistance_needs_Peak_Needs_2018-Final.pdf</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401025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114: </a:t>
            </a:r>
            <a:r>
              <a:rPr lang="en-US" sz="1200" kern="1200" dirty="0">
                <a:solidFill>
                  <a:schemeClr val="tx1"/>
                </a:solidFill>
                <a:effectLst/>
                <a:latin typeface="+mn-lt"/>
                <a:ea typeface="+mn-ea"/>
                <a:cs typeface="+mn-cs"/>
              </a:rPr>
              <a:t>NOAA, North American Drought Monitor in June 2011. NOAA National Climatic Data Center, Asheville, NC. https://</a:t>
            </a:r>
            <a:r>
              <a:rPr lang="en-US" sz="1200" kern="1200" dirty="0" err="1">
                <a:solidFill>
                  <a:schemeClr val="tx1"/>
                </a:solidFill>
                <a:effectLst/>
                <a:latin typeface="+mn-lt"/>
                <a:ea typeface="+mn-ea"/>
                <a:cs typeface="+mn-cs"/>
              </a:rPr>
              <a:t>www.ncdc.noaa.gov</a:t>
            </a:r>
            <a:r>
              <a:rPr lang="en-US" sz="1200" kern="1200" dirty="0">
                <a:solidFill>
                  <a:schemeClr val="tx1"/>
                </a:solidFill>
                <a:effectLst/>
                <a:latin typeface="+mn-lt"/>
                <a:ea typeface="+mn-ea"/>
                <a:cs typeface="+mn-cs"/>
              </a:rPr>
              <a:t>/temp-and-</a:t>
            </a:r>
            <a:r>
              <a:rPr lang="en-US" sz="1200" kern="1200" dirty="0" err="1">
                <a:solidFill>
                  <a:schemeClr val="tx1"/>
                </a:solidFill>
                <a:effectLst/>
                <a:latin typeface="+mn-lt"/>
                <a:ea typeface="+mn-ea"/>
                <a:cs typeface="+mn-cs"/>
              </a:rPr>
              <a:t>precip</a:t>
            </a:r>
            <a:r>
              <a:rPr lang="en-US" sz="1200" kern="1200" dirty="0">
                <a:solidFill>
                  <a:schemeClr val="tx1"/>
                </a:solidFill>
                <a:effectLst/>
                <a:latin typeface="+mn-lt"/>
                <a:ea typeface="+mn-ea"/>
                <a:cs typeface="+mn-cs"/>
              </a:rPr>
              <a:t>/drought/</a:t>
            </a:r>
            <a:r>
              <a:rPr lang="en-US" sz="1200" kern="1200" dirty="0" err="1">
                <a:solidFill>
                  <a:schemeClr val="tx1"/>
                </a:solidFill>
                <a:effectLst/>
                <a:latin typeface="+mn-lt"/>
                <a:ea typeface="+mn-ea"/>
                <a:cs typeface="+mn-cs"/>
              </a:rPr>
              <a:t>nadm</a:t>
            </a:r>
            <a:r>
              <a:rPr lang="en-US" sz="1200" kern="1200" dirty="0">
                <a:solidFill>
                  <a:schemeClr val="tx1"/>
                </a:solidFill>
                <a:effectLst/>
                <a:latin typeface="+mn-lt"/>
                <a:ea typeface="+mn-ea"/>
                <a:cs typeface="+mn-cs"/>
              </a:rPr>
              <a:t>/maps/</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/201106#map-selection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115: NOAA, Smoke from Canadian Wildfires Travels Over United States [image]. National Oceanic and Atmospheric Administration. https://</a:t>
            </a:r>
            <a:r>
              <a:rPr lang="en-US" sz="1200" kern="1200" dirty="0" err="1">
                <a:solidFill>
                  <a:schemeClr val="tx1"/>
                </a:solidFill>
                <a:effectLst/>
                <a:latin typeface="+mn-lt"/>
                <a:ea typeface="+mn-ea"/>
                <a:cs typeface="+mn-cs"/>
              </a:rPr>
              <a:t>www.nnvl.noaa.gov</a:t>
            </a:r>
            <a:r>
              <a:rPr lang="en-US" sz="1200" kern="1200" dirty="0">
                <a:solidFill>
                  <a:schemeClr val="tx1"/>
                </a:solidFill>
                <a:effectLst/>
                <a:latin typeface="+mn-lt"/>
                <a:ea typeface="+mn-ea"/>
                <a:cs typeface="+mn-cs"/>
              </a:rPr>
              <a:t>/images/</a:t>
            </a:r>
            <a:r>
              <a:rPr lang="en-US" sz="1200" kern="1200" dirty="0" err="1">
                <a:solidFill>
                  <a:schemeClr val="tx1"/>
                </a:solidFill>
                <a:effectLst/>
                <a:latin typeface="+mn-lt"/>
                <a:ea typeface="+mn-ea"/>
                <a:cs typeface="+mn-cs"/>
              </a:rPr>
              <a:t>high_resolution</a:t>
            </a:r>
            <a:r>
              <a:rPr lang="en-US" sz="1200" kern="1200" dirty="0">
                <a:solidFill>
                  <a:schemeClr val="tx1"/>
                </a:solidFill>
                <a:effectLst/>
                <a:latin typeface="+mn-lt"/>
                <a:ea typeface="+mn-ea"/>
                <a:cs typeface="+mn-cs"/>
              </a:rPr>
              <a:t>/2082v1_20170817-AERO.png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4033057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xmlns=""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xmlns=""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02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baseline="0">
                <a:solidFill>
                  <a:srgbClr val="3D88A8"/>
                </a:solidFill>
                <a:latin typeface="+mj-lt"/>
              </a:defRPr>
            </a:lvl1pPr>
          </a:lstStyle>
          <a:p>
            <a:pPr lvl="0"/>
            <a:r>
              <a:rPr lang="en-US" dirty="0"/>
              <a:t>Click to edit 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3D88A8"/>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4747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2"/>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457200"/>
            <a:ext cx="2949178" cy="1600200"/>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2057400"/>
            <a:ext cx="2949178" cy="3811588"/>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xmlns=""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xmlns=""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xmlns=""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xmlns=""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409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xmlns="" id="{91BE2127-7CC2-774A-88FB-31EA0CC0EB5D}"/>
              </a:ext>
            </a:extLst>
          </p:cNvPr>
          <p:cNvSpPr/>
          <p:nvPr userDrawn="1"/>
        </p:nvSpPr>
        <p:spPr>
          <a:xfrm>
            <a:off x="1858781" y="6483318"/>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xmlns="" id="{43EB4777-35ED-D34B-846A-89930A4D88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xmlns=""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80" r:id="rId4"/>
    <p:sldLayoutId id="2147483664" r:id="rId5"/>
    <p:sldLayoutId id="2147483669" r:id="rId6"/>
    <p:sldLayoutId id="2147483675"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doi.org/10.7930/NCA4.2018.CH16"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fews.net/sites/default/files/Food_assistance_needs_Peak_Needs_2018-Final.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nnvl.noaa.gov/images/high_resolution/2082v1_20170817-AERO.png" TargetMode="External"/><Relationship Id="rId4" Type="http://schemas.openxmlformats.org/officeDocument/2006/relationships/hyperlink" Target="https://www.ncdc.noaa.gov/temp-and-precip/drought/nadm/maps/en/201106#map-se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5"/>
          </p:nvPr>
        </p:nvSpPr>
        <p:spPr/>
        <p:txBody>
          <a:bodyPr/>
          <a:lstStyle/>
          <a:p>
            <a:r>
              <a:rPr lang="en-US" dirty="0"/>
              <a:t>Chapter 16 | Climate Effects on U.S. International Interests</a:t>
            </a:r>
          </a:p>
        </p:txBody>
      </p:sp>
    </p:spTree>
    <p:extLst>
      <p:ext uri="{BB962C8B-B14F-4D97-AF65-F5344CB8AC3E}">
        <p14:creationId xmlns:p14="http://schemas.microsoft.com/office/powerpoint/2010/main" val="32520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CC2B7E5-006A-4559-ADF6-45DDF909C9EB}"/>
              </a:ext>
            </a:extLst>
          </p:cNvPr>
          <p:cNvSpPr>
            <a:spLocks noGrp="1"/>
          </p:cNvSpPr>
          <p:nvPr>
            <p:ph type="body" sz="quarter" idx="10"/>
          </p:nvPr>
        </p:nvSpPr>
        <p:spPr/>
        <p:txBody>
          <a:bodyPr/>
          <a:lstStyle/>
          <a:p>
            <a:r>
              <a:rPr lang="en-US" dirty="0"/>
              <a:t>Chapter Author Team</a:t>
            </a:r>
          </a:p>
        </p:txBody>
      </p:sp>
      <p:sp>
        <p:nvSpPr>
          <p:cNvPr id="3" name="Text Placeholder 2">
            <a:extLst>
              <a:ext uri="{FF2B5EF4-FFF2-40B4-BE49-F238E27FC236}">
                <a16:creationId xmlns:a16="http://schemas.microsoft.com/office/drawing/2014/main" xmlns="" id="{E6541FC7-397B-4FDD-88C5-7A590615E407}"/>
              </a:ext>
            </a:extLst>
          </p:cNvPr>
          <p:cNvSpPr>
            <a:spLocks noGrp="1"/>
          </p:cNvSpPr>
          <p:nvPr>
            <p:ph type="body" sz="quarter" idx="11"/>
          </p:nvPr>
        </p:nvSpPr>
        <p:spPr/>
        <p:txBody>
          <a:bodyPr/>
          <a:lstStyle/>
          <a:p>
            <a:r>
              <a:rPr lang="en-US" dirty="0"/>
              <a:t>16</a:t>
            </a:r>
          </a:p>
        </p:txBody>
      </p:sp>
      <p:sp>
        <p:nvSpPr>
          <p:cNvPr id="4" name="Text Placeholder 3">
            <a:extLst>
              <a:ext uri="{FF2B5EF4-FFF2-40B4-BE49-F238E27FC236}">
                <a16:creationId xmlns:a16="http://schemas.microsoft.com/office/drawing/2014/main" xmlns="" id="{40641514-A749-4F8F-A766-53E99C0D93B9}"/>
              </a:ext>
            </a:extLst>
          </p:cNvPr>
          <p:cNvSpPr>
            <a:spLocks noGrp="1"/>
          </p:cNvSpPr>
          <p:nvPr>
            <p:ph type="body" sz="quarter" idx="12"/>
          </p:nvPr>
        </p:nvSpPr>
        <p:spPr/>
        <p:txBody>
          <a:bodyPr/>
          <a:lstStyle/>
          <a:p>
            <a:r>
              <a:rPr lang="en-US" dirty="0"/>
              <a:t>Ch. 16 | Climate Effects on U.S. International Interests</a:t>
            </a:r>
          </a:p>
        </p:txBody>
      </p:sp>
      <p:sp>
        <p:nvSpPr>
          <p:cNvPr id="5" name="Content Placeholder 4">
            <a:extLst>
              <a:ext uri="{FF2B5EF4-FFF2-40B4-BE49-F238E27FC236}">
                <a16:creationId xmlns:a16="http://schemas.microsoft.com/office/drawing/2014/main" xmlns="" id="{BB2A6D72-2E25-46D8-93B4-6C688E626141}"/>
              </a:ext>
            </a:extLst>
          </p:cNvPr>
          <p:cNvSpPr>
            <a:spLocks noGrp="1"/>
          </p:cNvSpPr>
          <p:nvPr>
            <p:ph idx="13"/>
          </p:nvPr>
        </p:nvSpPr>
        <p:spPr/>
        <p:txBody>
          <a:bodyPr>
            <a:noAutofit/>
          </a:bodyPr>
          <a:lstStyle/>
          <a:p>
            <a:pPr marL="228600" indent="-228600">
              <a:spcAft>
                <a:spcPts val="300"/>
              </a:spcAft>
            </a:pPr>
            <a:r>
              <a:rPr lang="en-US" b="1" dirty="0">
                <a:solidFill>
                  <a:srgbClr val="3D88A8"/>
                </a:solidFill>
              </a:rPr>
              <a:t>Federal Coordinating Lead Author</a:t>
            </a:r>
          </a:p>
          <a:p>
            <a:pPr marL="228600" indent="-228600">
              <a:spcAft>
                <a:spcPts val="300"/>
              </a:spcAft>
            </a:pPr>
            <a:r>
              <a:rPr lang="en-US" sz="1800" b="1" dirty="0"/>
              <a:t>Meredith </a:t>
            </a:r>
            <a:r>
              <a:rPr lang="en-US" sz="1800" b="1" dirty="0" err="1"/>
              <a:t>Muth</a:t>
            </a:r>
            <a:r>
              <a:rPr lang="en-US" sz="1800" b="1" i="1" dirty="0"/>
              <a:t>, </a:t>
            </a:r>
            <a:r>
              <a:rPr lang="en-US" sz="1800" i="1" dirty="0"/>
              <a:t>National Oceanic and Atmospheric Administration</a:t>
            </a:r>
          </a:p>
          <a:p>
            <a:pPr marL="228600" indent="-228600">
              <a:spcAft>
                <a:spcPts val="300"/>
              </a:spcAft>
            </a:pPr>
            <a:r>
              <a:rPr lang="en-US" b="1" dirty="0">
                <a:solidFill>
                  <a:srgbClr val="3D88A8"/>
                </a:solidFill>
              </a:rPr>
              <a:t>Chapter Lead</a:t>
            </a:r>
            <a:endParaRPr lang="en-US" b="1" i="1" dirty="0"/>
          </a:p>
          <a:p>
            <a:pPr marL="228600" indent="-228600">
              <a:spcAft>
                <a:spcPts val="300"/>
              </a:spcAft>
            </a:pPr>
            <a:r>
              <a:rPr lang="en-US" sz="1800" b="1" dirty="0"/>
              <a:t>Joel B. Smith, </a:t>
            </a:r>
            <a:r>
              <a:rPr lang="en-US" sz="1800" i="1" dirty="0" err="1"/>
              <a:t>Abt</a:t>
            </a:r>
            <a:r>
              <a:rPr lang="en-US" sz="1800" i="1" dirty="0"/>
              <a:t> Associates</a:t>
            </a:r>
          </a:p>
          <a:p>
            <a:pPr marL="228600" indent="-228600">
              <a:spcAft>
                <a:spcPts val="300"/>
              </a:spcAft>
            </a:pPr>
            <a:r>
              <a:rPr lang="en-US" b="1" dirty="0">
                <a:solidFill>
                  <a:srgbClr val="3D88A8"/>
                </a:solidFill>
              </a:rPr>
              <a:t>Chapter Authors</a:t>
            </a:r>
          </a:p>
          <a:p>
            <a:pPr marL="228600" indent="-228600">
              <a:spcAft>
                <a:spcPts val="300"/>
              </a:spcAft>
            </a:pPr>
            <a:r>
              <a:rPr lang="en-US" sz="1800" b="1" dirty="0"/>
              <a:t>Alice Alpert, </a:t>
            </a:r>
            <a:r>
              <a:rPr lang="en-US" sz="1800" i="1" dirty="0"/>
              <a:t>U.S. Department of State</a:t>
            </a:r>
          </a:p>
          <a:p>
            <a:pPr marL="228600" indent="-228600">
              <a:spcAft>
                <a:spcPts val="300"/>
              </a:spcAft>
            </a:pPr>
            <a:r>
              <a:rPr lang="en-US" sz="1800" b="1" dirty="0"/>
              <a:t>James L. </a:t>
            </a:r>
            <a:r>
              <a:rPr lang="en-US" sz="1800" b="1" dirty="0" err="1"/>
              <a:t>Buizer</a:t>
            </a:r>
            <a:r>
              <a:rPr lang="en-US" sz="1800" b="1" dirty="0"/>
              <a:t>, </a:t>
            </a:r>
            <a:r>
              <a:rPr lang="en-US" sz="1800" i="1" dirty="0"/>
              <a:t>University of Arizona</a:t>
            </a:r>
          </a:p>
          <a:p>
            <a:pPr marL="228600" indent="-228600">
              <a:spcAft>
                <a:spcPts val="300"/>
              </a:spcAft>
            </a:pPr>
            <a:r>
              <a:rPr lang="en-US" sz="1800" b="1" dirty="0"/>
              <a:t>Jonathan Cook, </a:t>
            </a:r>
            <a:r>
              <a:rPr lang="en-US" sz="1800" i="1" dirty="0"/>
              <a:t>U.S. Agency for International Development</a:t>
            </a:r>
          </a:p>
          <a:p>
            <a:pPr marL="228600" indent="-228600">
              <a:spcAft>
                <a:spcPts val="300"/>
              </a:spcAft>
            </a:pPr>
            <a:r>
              <a:rPr lang="en-US" sz="1800" b="1" dirty="0"/>
              <a:t>Apurva Dave, </a:t>
            </a:r>
            <a:r>
              <a:rPr lang="en-US" sz="1800" i="1" dirty="0"/>
              <a:t>U.S. Global Change Research Program/ICF</a:t>
            </a:r>
          </a:p>
          <a:p>
            <a:pPr marL="228600" indent="-228600">
              <a:spcAft>
                <a:spcPts val="300"/>
              </a:spcAft>
            </a:pPr>
            <a:r>
              <a:rPr lang="en-US" sz="1800" b="1" dirty="0"/>
              <a:t>John </a:t>
            </a:r>
            <a:r>
              <a:rPr lang="en-US" sz="1800" b="1" dirty="0" err="1"/>
              <a:t>Furlow</a:t>
            </a:r>
            <a:r>
              <a:rPr lang="en-US" sz="1800" b="1" dirty="0"/>
              <a:t>, </a:t>
            </a:r>
            <a:r>
              <a:rPr lang="en-US" sz="1800" i="1" dirty="0"/>
              <a:t>International Research Institute for Climate and Society, Columbia University</a:t>
            </a:r>
          </a:p>
          <a:p>
            <a:pPr marL="228600" indent="-228600">
              <a:spcAft>
                <a:spcPts val="300"/>
              </a:spcAft>
            </a:pPr>
            <a:r>
              <a:rPr lang="en-US" sz="1800" b="1" dirty="0"/>
              <a:t>Kurt Preston, </a:t>
            </a:r>
            <a:r>
              <a:rPr lang="en-US" sz="1800" i="1" dirty="0"/>
              <a:t>U.S. Department of Defense</a:t>
            </a:r>
          </a:p>
          <a:p>
            <a:pPr marL="228600" indent="-228600">
              <a:spcAft>
                <a:spcPts val="300"/>
              </a:spcAft>
            </a:pPr>
            <a:r>
              <a:rPr lang="en-US" sz="1800" b="1" dirty="0"/>
              <a:t>Peter Schultz</a:t>
            </a:r>
            <a:r>
              <a:rPr lang="en-US" sz="1800" i="1" dirty="0"/>
              <a:t>, ICF</a:t>
            </a:r>
          </a:p>
          <a:p>
            <a:pPr marL="228600" indent="-228600">
              <a:spcAft>
                <a:spcPts val="300"/>
              </a:spcAft>
            </a:pPr>
            <a:r>
              <a:rPr lang="en-US" sz="1800" b="1" dirty="0"/>
              <a:t>Lisa Vaughan</a:t>
            </a:r>
            <a:r>
              <a:rPr lang="en-US" sz="1800" i="1" dirty="0"/>
              <a:t>, National Oceanic and Atmospheric Administration</a:t>
            </a:r>
          </a:p>
          <a:p>
            <a:pPr marL="228600" indent="-228600">
              <a:spcAft>
                <a:spcPts val="300"/>
              </a:spcAft>
            </a:pPr>
            <a:r>
              <a:rPr lang="en-US" b="1" dirty="0">
                <a:solidFill>
                  <a:srgbClr val="3D88A8"/>
                </a:solidFill>
              </a:rPr>
              <a:t>Review Editor</a:t>
            </a:r>
          </a:p>
          <a:p>
            <a:pPr marL="228600" indent="-228600">
              <a:spcAft>
                <a:spcPts val="300"/>
              </a:spcAft>
            </a:pPr>
            <a:r>
              <a:rPr lang="en-US" sz="1800" b="1" dirty="0"/>
              <a:t>Diana </a:t>
            </a:r>
            <a:r>
              <a:rPr lang="en-US" sz="1800" b="1" dirty="0" err="1"/>
              <a:t>Liverman</a:t>
            </a:r>
            <a:r>
              <a:rPr lang="en-US" sz="1800" b="1" dirty="0"/>
              <a:t>, </a:t>
            </a:r>
            <a:r>
              <a:rPr lang="en-US" sz="1800" i="1" dirty="0"/>
              <a:t>University of Arizona</a:t>
            </a:r>
          </a:p>
        </p:txBody>
      </p:sp>
    </p:spTree>
    <p:extLst>
      <p:ext uri="{BB962C8B-B14F-4D97-AF65-F5344CB8AC3E}">
        <p14:creationId xmlns:p14="http://schemas.microsoft.com/office/powerpoint/2010/main" val="56832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C49D4F3-AD93-41A2-9B5A-CA32A318484E}"/>
              </a:ext>
            </a:extLst>
          </p:cNvPr>
          <p:cNvSpPr>
            <a:spLocks noGrp="1"/>
          </p:cNvSpPr>
          <p:nvPr>
            <p:ph type="body" sz="quarter" idx="10"/>
          </p:nvPr>
        </p:nvSpPr>
        <p:spPr/>
        <p:txBody>
          <a:bodyPr/>
          <a:lstStyle/>
          <a:p>
            <a:r>
              <a:rPr lang="en-US" dirty="0"/>
              <a:t>Acknowledgments</a:t>
            </a:r>
          </a:p>
        </p:txBody>
      </p:sp>
      <p:sp>
        <p:nvSpPr>
          <p:cNvPr id="3" name="Text Placeholder 2">
            <a:extLst>
              <a:ext uri="{FF2B5EF4-FFF2-40B4-BE49-F238E27FC236}">
                <a16:creationId xmlns:a16="http://schemas.microsoft.com/office/drawing/2014/main" xmlns="" id="{598D7A4B-393C-452D-B202-BF852B08DA59}"/>
              </a:ext>
            </a:extLst>
          </p:cNvPr>
          <p:cNvSpPr>
            <a:spLocks noGrp="1"/>
          </p:cNvSpPr>
          <p:nvPr>
            <p:ph type="body" sz="quarter" idx="11"/>
          </p:nvPr>
        </p:nvSpPr>
        <p:spPr/>
        <p:txBody>
          <a:bodyPr/>
          <a:lstStyle/>
          <a:p>
            <a:r>
              <a:rPr lang="en-US" dirty="0"/>
              <a:t>16</a:t>
            </a:r>
          </a:p>
        </p:txBody>
      </p:sp>
      <p:sp>
        <p:nvSpPr>
          <p:cNvPr id="4" name="Text Placeholder 3">
            <a:extLst>
              <a:ext uri="{FF2B5EF4-FFF2-40B4-BE49-F238E27FC236}">
                <a16:creationId xmlns:a16="http://schemas.microsoft.com/office/drawing/2014/main" xmlns="" id="{098B53E7-4EFA-48FA-AC20-E10CE01C0EED}"/>
              </a:ext>
            </a:extLst>
          </p:cNvPr>
          <p:cNvSpPr>
            <a:spLocks noGrp="1"/>
          </p:cNvSpPr>
          <p:nvPr>
            <p:ph type="body" sz="quarter" idx="12"/>
          </p:nvPr>
        </p:nvSpPr>
        <p:spPr/>
        <p:txBody>
          <a:bodyPr/>
          <a:lstStyle/>
          <a:p>
            <a:r>
              <a:rPr lang="en-US" dirty="0"/>
              <a:t>Ch. 16 | Climate Effects on U.S. International Interests</a:t>
            </a:r>
          </a:p>
        </p:txBody>
      </p:sp>
      <p:sp>
        <p:nvSpPr>
          <p:cNvPr id="5" name="Content Placeholder 4">
            <a:extLst>
              <a:ext uri="{FF2B5EF4-FFF2-40B4-BE49-F238E27FC236}">
                <a16:creationId xmlns:a16="http://schemas.microsoft.com/office/drawing/2014/main" xmlns="" id="{729C5F47-3175-41E5-B3EA-78D3FAADFE94}"/>
              </a:ext>
            </a:extLst>
          </p:cNvPr>
          <p:cNvSpPr>
            <a:spLocks noGrp="1"/>
          </p:cNvSpPr>
          <p:nvPr>
            <p:ph idx="13"/>
          </p:nvPr>
        </p:nvSpPr>
        <p:spPr/>
        <p:txBody>
          <a:bodyPr numCol="1"/>
          <a:lstStyle/>
          <a:p>
            <a:pPr>
              <a:spcAft>
                <a:spcPts val="300"/>
              </a:spcAft>
            </a:pPr>
            <a:r>
              <a:rPr lang="en-US" sz="2200" b="1" dirty="0">
                <a:solidFill>
                  <a:srgbClr val="3D88A8"/>
                </a:solidFill>
              </a:rPr>
              <a:t>USGCRP Coordinator</a:t>
            </a:r>
          </a:p>
          <a:p>
            <a:pPr>
              <a:spcAft>
                <a:spcPts val="300"/>
              </a:spcAft>
            </a:pPr>
            <a:r>
              <a:rPr lang="en-US" b="1" dirty="0"/>
              <a:t>Apurva Dave</a:t>
            </a:r>
            <a:r>
              <a:rPr lang="en-US" dirty="0"/>
              <a:t>, </a:t>
            </a:r>
            <a:r>
              <a:rPr lang="en-US" i="1" dirty="0"/>
              <a:t>International Coordinator and Senior Analyst</a:t>
            </a:r>
          </a:p>
          <a:p>
            <a:endParaRPr lang="en-US" dirty="0"/>
          </a:p>
        </p:txBody>
      </p:sp>
    </p:spTree>
    <p:extLst>
      <p:ext uri="{BB962C8B-B14F-4D97-AF65-F5344CB8AC3E}">
        <p14:creationId xmlns:p14="http://schemas.microsoft.com/office/powerpoint/2010/main" val="235649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5739860E-03A7-46AA-BBBC-79811A37F429}"/>
              </a:ext>
            </a:extLst>
          </p:cNvPr>
          <p:cNvSpPr>
            <a:spLocks noGrp="1"/>
          </p:cNvSpPr>
          <p:nvPr>
            <p:ph type="subTitle" idx="1"/>
          </p:nvPr>
        </p:nvSpPr>
        <p:spPr/>
        <p:txBody>
          <a:bodyPr>
            <a:normAutofit fontScale="92500" lnSpcReduction="20000"/>
          </a:bodyPr>
          <a:lstStyle/>
          <a:p>
            <a:r>
              <a:rPr lang="en-US" b="1" dirty="0"/>
              <a:t>Smith</a:t>
            </a:r>
            <a:r>
              <a:rPr lang="en-US" dirty="0"/>
              <a:t>, J.B., M. </a:t>
            </a:r>
            <a:r>
              <a:rPr lang="en-US" dirty="0" err="1"/>
              <a:t>Muth</a:t>
            </a:r>
            <a:r>
              <a:rPr lang="en-US" dirty="0"/>
              <a:t>, A. Alpert, J.L. </a:t>
            </a:r>
            <a:r>
              <a:rPr lang="en-US" dirty="0" err="1"/>
              <a:t>Buizer</a:t>
            </a:r>
            <a:r>
              <a:rPr lang="en-US" dirty="0"/>
              <a:t>, J. Cook, A. Dave, J. </a:t>
            </a:r>
            <a:r>
              <a:rPr lang="en-US" dirty="0" err="1"/>
              <a:t>Furlow</a:t>
            </a:r>
            <a:r>
              <a:rPr lang="en-US" dirty="0"/>
              <a:t>, K. Preston, P. Schultz, and L. Vaughan, 2018: Climate Effects on U.S. International Interests.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2"/>
              </a:rPr>
              <a:t>10.7930/NCA4.2018.CH16</a:t>
            </a:r>
            <a:endParaRPr lang="en-US" dirty="0"/>
          </a:p>
        </p:txBody>
      </p:sp>
      <p:sp>
        <p:nvSpPr>
          <p:cNvPr id="3" name="Text Placeholder 2">
            <a:extLst>
              <a:ext uri="{FF2B5EF4-FFF2-40B4-BE49-F238E27FC236}">
                <a16:creationId xmlns:a16="http://schemas.microsoft.com/office/drawing/2014/main" xmlns="" id="{2EBA67E8-4318-4CF5-93E0-D81384C694CC}"/>
              </a:ext>
            </a:extLst>
          </p:cNvPr>
          <p:cNvSpPr>
            <a:spLocks noGrp="1"/>
          </p:cNvSpPr>
          <p:nvPr>
            <p:ph type="body" sz="quarter" idx="10"/>
          </p:nvPr>
        </p:nvSpPr>
        <p:spPr/>
        <p:txBody>
          <a:bodyPr/>
          <a:lstStyle/>
          <a:p>
            <a:r>
              <a:rPr lang="en-US" dirty="0"/>
              <a:t>https://nca2018.globalchange.gov/chapter/international</a:t>
            </a:r>
          </a:p>
        </p:txBody>
      </p:sp>
    </p:spTree>
    <p:extLst>
      <p:ext uri="{BB962C8B-B14F-4D97-AF65-F5344CB8AC3E}">
        <p14:creationId xmlns:p14="http://schemas.microsoft.com/office/powerpoint/2010/main" val="196443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9D61C88-BF98-4FFB-8661-15A2956AC052}"/>
              </a:ext>
            </a:extLst>
          </p:cNvPr>
          <p:cNvSpPr>
            <a:spLocks noGrp="1"/>
          </p:cNvSpPr>
          <p:nvPr>
            <p:ph type="body" sz="quarter" idx="10"/>
          </p:nvPr>
        </p:nvSpPr>
        <p:spPr/>
        <p:txBody>
          <a:bodyPr/>
          <a:lstStyle/>
          <a:p>
            <a:r>
              <a:rPr lang="en-US" dirty="0"/>
              <a:t>Key Message #1</a:t>
            </a:r>
          </a:p>
        </p:txBody>
      </p:sp>
      <p:sp>
        <p:nvSpPr>
          <p:cNvPr id="3" name="Text Placeholder 2">
            <a:extLst>
              <a:ext uri="{FF2B5EF4-FFF2-40B4-BE49-F238E27FC236}">
                <a16:creationId xmlns:a16="http://schemas.microsoft.com/office/drawing/2014/main" xmlns="" id="{BCE8D01D-5930-4EDE-AEAA-6A2D6025D8DB}"/>
              </a:ext>
            </a:extLst>
          </p:cNvPr>
          <p:cNvSpPr>
            <a:spLocks noGrp="1"/>
          </p:cNvSpPr>
          <p:nvPr>
            <p:ph type="body" sz="quarter" idx="11"/>
          </p:nvPr>
        </p:nvSpPr>
        <p:spPr/>
        <p:txBody>
          <a:bodyPr/>
          <a:lstStyle/>
          <a:p>
            <a:r>
              <a:rPr lang="en-US" dirty="0"/>
              <a:t>16</a:t>
            </a:r>
          </a:p>
        </p:txBody>
      </p:sp>
      <p:sp>
        <p:nvSpPr>
          <p:cNvPr id="4" name="Text Placeholder 3">
            <a:extLst>
              <a:ext uri="{FF2B5EF4-FFF2-40B4-BE49-F238E27FC236}">
                <a16:creationId xmlns:a16="http://schemas.microsoft.com/office/drawing/2014/main" xmlns="" id="{EE65E0A1-6CF6-433F-AF39-FFFAE99D8D34}"/>
              </a:ext>
            </a:extLst>
          </p:cNvPr>
          <p:cNvSpPr>
            <a:spLocks noGrp="1"/>
          </p:cNvSpPr>
          <p:nvPr>
            <p:ph type="body" sz="quarter" idx="12"/>
          </p:nvPr>
        </p:nvSpPr>
        <p:spPr/>
        <p:txBody>
          <a:bodyPr/>
          <a:lstStyle/>
          <a:p>
            <a:r>
              <a:rPr lang="en-US" dirty="0"/>
              <a:t>Ch. 16 | Climate Effects on U.S. International Interests</a:t>
            </a:r>
          </a:p>
        </p:txBody>
      </p:sp>
      <p:sp>
        <p:nvSpPr>
          <p:cNvPr id="5" name="Content Placeholder 4">
            <a:extLst>
              <a:ext uri="{FF2B5EF4-FFF2-40B4-BE49-F238E27FC236}">
                <a16:creationId xmlns:a16="http://schemas.microsoft.com/office/drawing/2014/main" xmlns="" id="{B5466F7A-503F-49BA-A996-22A1EE2DBB40}"/>
              </a:ext>
            </a:extLst>
          </p:cNvPr>
          <p:cNvSpPr>
            <a:spLocks noGrp="1"/>
          </p:cNvSpPr>
          <p:nvPr>
            <p:ph idx="13"/>
          </p:nvPr>
        </p:nvSpPr>
        <p:spPr/>
        <p:txBody>
          <a:bodyPr/>
          <a:lstStyle/>
          <a:p>
            <a:r>
              <a:rPr lang="en-US" dirty="0"/>
              <a:t>The impacts of climate change, variability, and extreme events outside the United States are affecting and are virtually certain to increasingly affect U.S. trade and economy, including import and export prices and businesses with overseas operations and supply chains.</a:t>
            </a:r>
          </a:p>
        </p:txBody>
      </p:sp>
      <p:sp>
        <p:nvSpPr>
          <p:cNvPr id="6" name="Text Placeholder 5">
            <a:extLst>
              <a:ext uri="{FF2B5EF4-FFF2-40B4-BE49-F238E27FC236}">
                <a16:creationId xmlns:a16="http://schemas.microsoft.com/office/drawing/2014/main" xmlns="" id="{371C238C-8CEA-4CBC-B818-0BF3CB35B920}"/>
              </a:ext>
            </a:extLst>
          </p:cNvPr>
          <p:cNvSpPr>
            <a:spLocks noGrp="1"/>
          </p:cNvSpPr>
          <p:nvPr>
            <p:ph type="body" sz="quarter" idx="14"/>
          </p:nvPr>
        </p:nvSpPr>
        <p:spPr/>
        <p:txBody>
          <a:bodyPr/>
          <a:lstStyle/>
          <a:p>
            <a:r>
              <a:rPr lang="en-US" dirty="0"/>
              <a:t>Economics and Trade </a:t>
            </a:r>
          </a:p>
        </p:txBody>
      </p:sp>
    </p:spTree>
    <p:extLst>
      <p:ext uri="{BB962C8B-B14F-4D97-AF65-F5344CB8AC3E}">
        <p14:creationId xmlns:p14="http://schemas.microsoft.com/office/powerpoint/2010/main" val="280199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3B8E948-46C9-4993-8722-6DD4B3F6CEDC}"/>
              </a:ext>
            </a:extLst>
          </p:cNvPr>
          <p:cNvSpPr>
            <a:spLocks noGrp="1"/>
          </p:cNvSpPr>
          <p:nvPr>
            <p:ph type="body" sz="quarter" idx="10"/>
          </p:nvPr>
        </p:nvSpPr>
        <p:spPr/>
        <p:txBody>
          <a:bodyPr/>
          <a:lstStyle/>
          <a:p>
            <a:r>
              <a:rPr lang="en-US" dirty="0"/>
              <a:t>Key Message #2</a:t>
            </a:r>
          </a:p>
        </p:txBody>
      </p:sp>
      <p:sp>
        <p:nvSpPr>
          <p:cNvPr id="3" name="Text Placeholder 2">
            <a:extLst>
              <a:ext uri="{FF2B5EF4-FFF2-40B4-BE49-F238E27FC236}">
                <a16:creationId xmlns:a16="http://schemas.microsoft.com/office/drawing/2014/main" xmlns="" id="{9331B17A-05E8-4AAD-90A9-EA49017B345A}"/>
              </a:ext>
            </a:extLst>
          </p:cNvPr>
          <p:cNvSpPr>
            <a:spLocks noGrp="1"/>
          </p:cNvSpPr>
          <p:nvPr>
            <p:ph type="body" sz="quarter" idx="11"/>
          </p:nvPr>
        </p:nvSpPr>
        <p:spPr/>
        <p:txBody>
          <a:bodyPr/>
          <a:lstStyle/>
          <a:p>
            <a:r>
              <a:rPr lang="en-US" dirty="0"/>
              <a:t>16</a:t>
            </a:r>
          </a:p>
        </p:txBody>
      </p:sp>
      <p:sp>
        <p:nvSpPr>
          <p:cNvPr id="4" name="Text Placeholder 3">
            <a:extLst>
              <a:ext uri="{FF2B5EF4-FFF2-40B4-BE49-F238E27FC236}">
                <a16:creationId xmlns:a16="http://schemas.microsoft.com/office/drawing/2014/main" xmlns="" id="{920E7E35-00DB-40AA-B809-A1EAB7948726}"/>
              </a:ext>
            </a:extLst>
          </p:cNvPr>
          <p:cNvSpPr>
            <a:spLocks noGrp="1"/>
          </p:cNvSpPr>
          <p:nvPr>
            <p:ph type="body" sz="quarter" idx="12"/>
          </p:nvPr>
        </p:nvSpPr>
        <p:spPr/>
        <p:txBody>
          <a:bodyPr/>
          <a:lstStyle/>
          <a:p>
            <a:r>
              <a:rPr lang="en-US" dirty="0"/>
              <a:t>Ch. 16 | Climate Effects on U.S. International Interests</a:t>
            </a:r>
          </a:p>
        </p:txBody>
      </p:sp>
      <p:sp>
        <p:nvSpPr>
          <p:cNvPr id="5" name="Content Placeholder 4">
            <a:extLst>
              <a:ext uri="{FF2B5EF4-FFF2-40B4-BE49-F238E27FC236}">
                <a16:creationId xmlns:a16="http://schemas.microsoft.com/office/drawing/2014/main" xmlns="" id="{8820FFC5-4D41-4A09-85C7-D56795165F97}"/>
              </a:ext>
            </a:extLst>
          </p:cNvPr>
          <p:cNvSpPr>
            <a:spLocks noGrp="1"/>
          </p:cNvSpPr>
          <p:nvPr>
            <p:ph idx="13"/>
          </p:nvPr>
        </p:nvSpPr>
        <p:spPr/>
        <p:txBody>
          <a:bodyPr/>
          <a:lstStyle/>
          <a:p>
            <a:r>
              <a:rPr lang="en-US" dirty="0"/>
              <a:t>The impacts of climate change, variability, and extreme events can slow or reverse social and economic progress in developing countries, thus undermining international aid and investments made by the United States and increasing the need for humanitarian assistance and disaster relief. The United States provides technical and financial support to help developing countries better anticipate and address the impacts of climate change, variability, and extreme events.</a:t>
            </a:r>
          </a:p>
        </p:txBody>
      </p:sp>
      <p:sp>
        <p:nvSpPr>
          <p:cNvPr id="6" name="Text Placeholder 5">
            <a:extLst>
              <a:ext uri="{FF2B5EF4-FFF2-40B4-BE49-F238E27FC236}">
                <a16:creationId xmlns:a16="http://schemas.microsoft.com/office/drawing/2014/main" xmlns="" id="{DE069818-ED92-44D0-A3DA-43525965A1FF}"/>
              </a:ext>
            </a:extLst>
          </p:cNvPr>
          <p:cNvSpPr>
            <a:spLocks noGrp="1"/>
          </p:cNvSpPr>
          <p:nvPr>
            <p:ph type="body" sz="quarter" idx="14"/>
          </p:nvPr>
        </p:nvSpPr>
        <p:spPr/>
        <p:txBody>
          <a:bodyPr/>
          <a:lstStyle/>
          <a:p>
            <a:r>
              <a:rPr lang="en-US" dirty="0"/>
              <a:t>International Development and Humanitarian Assistance </a:t>
            </a:r>
          </a:p>
        </p:txBody>
      </p:sp>
    </p:spTree>
    <p:extLst>
      <p:ext uri="{BB962C8B-B14F-4D97-AF65-F5344CB8AC3E}">
        <p14:creationId xmlns:p14="http://schemas.microsoft.com/office/powerpoint/2010/main" val="416698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751C598-5176-4358-AB87-0B422FE7BF31}"/>
              </a:ext>
            </a:extLst>
          </p:cNvPr>
          <p:cNvSpPr>
            <a:spLocks noGrp="1"/>
          </p:cNvSpPr>
          <p:nvPr>
            <p:ph type="body" sz="quarter" idx="10"/>
          </p:nvPr>
        </p:nvSpPr>
        <p:spPr/>
        <p:txBody>
          <a:bodyPr/>
          <a:lstStyle/>
          <a:p>
            <a:r>
              <a:rPr lang="en-US" dirty="0"/>
              <a:t>Key Message #3</a:t>
            </a:r>
          </a:p>
        </p:txBody>
      </p:sp>
      <p:sp>
        <p:nvSpPr>
          <p:cNvPr id="3" name="Text Placeholder 2">
            <a:extLst>
              <a:ext uri="{FF2B5EF4-FFF2-40B4-BE49-F238E27FC236}">
                <a16:creationId xmlns:a16="http://schemas.microsoft.com/office/drawing/2014/main" xmlns="" id="{5212B169-F3D3-4627-888B-E01E9A0C924E}"/>
              </a:ext>
            </a:extLst>
          </p:cNvPr>
          <p:cNvSpPr>
            <a:spLocks noGrp="1"/>
          </p:cNvSpPr>
          <p:nvPr>
            <p:ph type="body" sz="quarter" idx="11"/>
          </p:nvPr>
        </p:nvSpPr>
        <p:spPr/>
        <p:txBody>
          <a:bodyPr/>
          <a:lstStyle/>
          <a:p>
            <a:r>
              <a:rPr lang="en-US" dirty="0"/>
              <a:t>16</a:t>
            </a:r>
          </a:p>
        </p:txBody>
      </p:sp>
      <p:sp>
        <p:nvSpPr>
          <p:cNvPr id="4" name="Text Placeholder 3">
            <a:extLst>
              <a:ext uri="{FF2B5EF4-FFF2-40B4-BE49-F238E27FC236}">
                <a16:creationId xmlns:a16="http://schemas.microsoft.com/office/drawing/2014/main" xmlns="" id="{5C71F9DA-37B9-4C52-B6C4-309749B60048}"/>
              </a:ext>
            </a:extLst>
          </p:cNvPr>
          <p:cNvSpPr>
            <a:spLocks noGrp="1"/>
          </p:cNvSpPr>
          <p:nvPr>
            <p:ph type="body" sz="quarter" idx="12"/>
          </p:nvPr>
        </p:nvSpPr>
        <p:spPr/>
        <p:txBody>
          <a:bodyPr/>
          <a:lstStyle/>
          <a:p>
            <a:r>
              <a:rPr lang="en-US" dirty="0"/>
              <a:t>Ch. 16 | Climate Effects on U.S. International Interests</a:t>
            </a:r>
          </a:p>
        </p:txBody>
      </p:sp>
      <p:sp>
        <p:nvSpPr>
          <p:cNvPr id="5" name="Content Placeholder 4">
            <a:extLst>
              <a:ext uri="{FF2B5EF4-FFF2-40B4-BE49-F238E27FC236}">
                <a16:creationId xmlns:a16="http://schemas.microsoft.com/office/drawing/2014/main" xmlns="" id="{88EE6623-A6D7-44EC-A4A6-13ACABCB29ED}"/>
              </a:ext>
            </a:extLst>
          </p:cNvPr>
          <p:cNvSpPr>
            <a:spLocks noGrp="1"/>
          </p:cNvSpPr>
          <p:nvPr>
            <p:ph idx="13"/>
          </p:nvPr>
        </p:nvSpPr>
        <p:spPr/>
        <p:txBody>
          <a:bodyPr/>
          <a:lstStyle/>
          <a:p>
            <a:r>
              <a:rPr lang="en-US" dirty="0"/>
              <a:t>Climate change, variability, and extreme events, in conjunction with other factors, can exacerbate conflict, which has implications for U.S. national security. Climate impacts already affect U.S. military infrastructure, and the U.S. military is incorporating climate risks in its planning.</a:t>
            </a:r>
          </a:p>
        </p:txBody>
      </p:sp>
      <p:sp>
        <p:nvSpPr>
          <p:cNvPr id="6" name="Text Placeholder 5">
            <a:extLst>
              <a:ext uri="{FF2B5EF4-FFF2-40B4-BE49-F238E27FC236}">
                <a16:creationId xmlns:a16="http://schemas.microsoft.com/office/drawing/2014/main" xmlns="" id="{581CE0D9-49DB-42DF-99E6-2AF8FA126AEB}"/>
              </a:ext>
            </a:extLst>
          </p:cNvPr>
          <p:cNvSpPr>
            <a:spLocks noGrp="1"/>
          </p:cNvSpPr>
          <p:nvPr>
            <p:ph type="body" sz="quarter" idx="14"/>
          </p:nvPr>
        </p:nvSpPr>
        <p:spPr/>
        <p:txBody>
          <a:bodyPr/>
          <a:lstStyle/>
          <a:p>
            <a:r>
              <a:rPr lang="en-US" dirty="0"/>
              <a:t>Climate and National Security</a:t>
            </a:r>
          </a:p>
        </p:txBody>
      </p:sp>
    </p:spTree>
    <p:extLst>
      <p:ext uri="{BB962C8B-B14F-4D97-AF65-F5344CB8AC3E}">
        <p14:creationId xmlns:p14="http://schemas.microsoft.com/office/powerpoint/2010/main" val="284593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435F553-3AF8-463F-9351-D0F1BAB0D5B7}"/>
              </a:ext>
            </a:extLst>
          </p:cNvPr>
          <p:cNvSpPr>
            <a:spLocks noGrp="1"/>
          </p:cNvSpPr>
          <p:nvPr>
            <p:ph type="body" sz="quarter" idx="10"/>
          </p:nvPr>
        </p:nvSpPr>
        <p:spPr/>
        <p:txBody>
          <a:bodyPr/>
          <a:lstStyle/>
          <a:p>
            <a:r>
              <a:rPr lang="en-US" dirty="0"/>
              <a:t>Key Message #4</a:t>
            </a:r>
          </a:p>
        </p:txBody>
      </p:sp>
      <p:sp>
        <p:nvSpPr>
          <p:cNvPr id="3" name="Text Placeholder 2">
            <a:extLst>
              <a:ext uri="{FF2B5EF4-FFF2-40B4-BE49-F238E27FC236}">
                <a16:creationId xmlns:a16="http://schemas.microsoft.com/office/drawing/2014/main" xmlns="" id="{FCA3F057-997F-4A0C-B85F-3A384C9B4A34}"/>
              </a:ext>
            </a:extLst>
          </p:cNvPr>
          <p:cNvSpPr>
            <a:spLocks noGrp="1"/>
          </p:cNvSpPr>
          <p:nvPr>
            <p:ph type="body" sz="quarter" idx="11"/>
          </p:nvPr>
        </p:nvSpPr>
        <p:spPr/>
        <p:txBody>
          <a:bodyPr/>
          <a:lstStyle/>
          <a:p>
            <a:r>
              <a:rPr lang="en-US" dirty="0"/>
              <a:t>16</a:t>
            </a:r>
          </a:p>
        </p:txBody>
      </p:sp>
      <p:sp>
        <p:nvSpPr>
          <p:cNvPr id="4" name="Text Placeholder 3">
            <a:extLst>
              <a:ext uri="{FF2B5EF4-FFF2-40B4-BE49-F238E27FC236}">
                <a16:creationId xmlns:a16="http://schemas.microsoft.com/office/drawing/2014/main" xmlns="" id="{811982C5-CD94-4EED-A3C8-8C71EFC484B5}"/>
              </a:ext>
            </a:extLst>
          </p:cNvPr>
          <p:cNvSpPr>
            <a:spLocks noGrp="1"/>
          </p:cNvSpPr>
          <p:nvPr>
            <p:ph type="body" sz="quarter" idx="12"/>
          </p:nvPr>
        </p:nvSpPr>
        <p:spPr/>
        <p:txBody>
          <a:bodyPr/>
          <a:lstStyle/>
          <a:p>
            <a:r>
              <a:rPr lang="en-US" dirty="0"/>
              <a:t>Ch. 16 | Climate Effects on U.S. International Interests</a:t>
            </a:r>
          </a:p>
        </p:txBody>
      </p:sp>
      <p:sp>
        <p:nvSpPr>
          <p:cNvPr id="5" name="Content Placeholder 4">
            <a:extLst>
              <a:ext uri="{FF2B5EF4-FFF2-40B4-BE49-F238E27FC236}">
                <a16:creationId xmlns:a16="http://schemas.microsoft.com/office/drawing/2014/main" xmlns="" id="{400C1D3A-89BE-4C4D-97D5-2EDA68C79D2E}"/>
              </a:ext>
            </a:extLst>
          </p:cNvPr>
          <p:cNvSpPr>
            <a:spLocks noGrp="1"/>
          </p:cNvSpPr>
          <p:nvPr>
            <p:ph idx="13"/>
          </p:nvPr>
        </p:nvSpPr>
        <p:spPr/>
        <p:txBody>
          <a:bodyPr/>
          <a:lstStyle/>
          <a:p>
            <a:r>
              <a:rPr lang="en-US" dirty="0"/>
              <a:t>Shared resources along U.S. land and maritime borders provide direct benefits to Americans and are vulnerable to impacts from a changing climate, variability, and extremes. Multinational frameworks that manage shared resources are increasingly incorporating climate risk in their transboundary decision-making processes.</a:t>
            </a:r>
          </a:p>
        </p:txBody>
      </p:sp>
      <p:sp>
        <p:nvSpPr>
          <p:cNvPr id="6" name="Text Placeholder 5">
            <a:extLst>
              <a:ext uri="{FF2B5EF4-FFF2-40B4-BE49-F238E27FC236}">
                <a16:creationId xmlns:a16="http://schemas.microsoft.com/office/drawing/2014/main" xmlns="" id="{2E22C4E2-A6BE-4083-864C-115083EECBAA}"/>
              </a:ext>
            </a:extLst>
          </p:cNvPr>
          <p:cNvSpPr>
            <a:spLocks noGrp="1"/>
          </p:cNvSpPr>
          <p:nvPr>
            <p:ph type="body" sz="quarter" idx="14"/>
          </p:nvPr>
        </p:nvSpPr>
        <p:spPr/>
        <p:txBody>
          <a:bodyPr/>
          <a:lstStyle/>
          <a:p>
            <a:r>
              <a:rPr lang="en-US" dirty="0"/>
              <a:t>Transboundary Resources</a:t>
            </a:r>
          </a:p>
        </p:txBody>
      </p:sp>
    </p:spTree>
    <p:extLst>
      <p:ext uri="{BB962C8B-B14F-4D97-AF65-F5344CB8AC3E}">
        <p14:creationId xmlns:p14="http://schemas.microsoft.com/office/powerpoint/2010/main" val="419393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44F0C683-D44D-4487-A717-4E1E080EA216}"/>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129153" y="457200"/>
            <a:ext cx="4146420" cy="5403850"/>
          </a:xfrm>
        </p:spPr>
      </p:pic>
      <p:sp>
        <p:nvSpPr>
          <p:cNvPr id="3" name="Title 2">
            <a:extLst>
              <a:ext uri="{FF2B5EF4-FFF2-40B4-BE49-F238E27FC236}">
                <a16:creationId xmlns:a16="http://schemas.microsoft.com/office/drawing/2014/main" xmlns="" id="{3FEE6361-25CA-49BE-940A-3C91223BD44C}"/>
              </a:ext>
            </a:extLst>
          </p:cNvPr>
          <p:cNvSpPr>
            <a:spLocks noGrp="1"/>
          </p:cNvSpPr>
          <p:nvPr>
            <p:ph type="title"/>
          </p:nvPr>
        </p:nvSpPr>
        <p:spPr/>
        <p:txBody>
          <a:bodyPr/>
          <a:lstStyle/>
          <a:p>
            <a:r>
              <a:rPr lang="en-US" dirty="0"/>
              <a:t>Fig. 16.1: Impact of 2011 Thailand Flooding on U.S. Business Interests</a:t>
            </a:r>
          </a:p>
        </p:txBody>
      </p:sp>
      <p:sp>
        <p:nvSpPr>
          <p:cNvPr id="4" name="Text Placeholder 3">
            <a:extLst>
              <a:ext uri="{FF2B5EF4-FFF2-40B4-BE49-F238E27FC236}">
                <a16:creationId xmlns:a16="http://schemas.microsoft.com/office/drawing/2014/main" xmlns="" id="{A6F0ADA4-316A-4910-9183-055B946ED70D}"/>
              </a:ext>
            </a:extLst>
          </p:cNvPr>
          <p:cNvSpPr>
            <a:spLocks noGrp="1"/>
          </p:cNvSpPr>
          <p:nvPr>
            <p:ph type="body" sz="half" idx="2"/>
          </p:nvPr>
        </p:nvSpPr>
        <p:spPr/>
        <p:txBody>
          <a:bodyPr/>
          <a:lstStyle/>
          <a:p>
            <a:r>
              <a:rPr lang="en-US" dirty="0"/>
              <a:t>Severe flooding in Thailand in 2011 created significant disruptions of local business operations and global supply chains, resulting in a range of impacts to U.S. business interests.  </a:t>
            </a:r>
            <a:r>
              <a:rPr lang="en-US" i="1" dirty="0"/>
              <a:t>Source: ICF. </a:t>
            </a:r>
          </a:p>
        </p:txBody>
      </p:sp>
      <p:sp>
        <p:nvSpPr>
          <p:cNvPr id="5" name="Text Placeholder 4">
            <a:extLst>
              <a:ext uri="{FF2B5EF4-FFF2-40B4-BE49-F238E27FC236}">
                <a16:creationId xmlns:a16="http://schemas.microsoft.com/office/drawing/2014/main" xmlns="" id="{6DD2A88F-6998-4BC5-B8F1-44C5EDFEBBBB}"/>
              </a:ext>
            </a:extLst>
          </p:cNvPr>
          <p:cNvSpPr>
            <a:spLocks noGrp="1"/>
          </p:cNvSpPr>
          <p:nvPr>
            <p:ph type="body" sz="quarter" idx="12"/>
          </p:nvPr>
        </p:nvSpPr>
        <p:spPr/>
        <p:txBody>
          <a:bodyPr/>
          <a:lstStyle/>
          <a:p>
            <a:r>
              <a:rPr lang="en-US" dirty="0"/>
              <a:t>Ch. 16 | Climate Effects on U.S. International Interests</a:t>
            </a:r>
          </a:p>
        </p:txBody>
      </p:sp>
    </p:spTree>
    <p:extLst>
      <p:ext uri="{BB962C8B-B14F-4D97-AF65-F5344CB8AC3E}">
        <p14:creationId xmlns:p14="http://schemas.microsoft.com/office/powerpoint/2010/main" val="164414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78EB373C-1976-40EB-911E-E11F5A03C5F2}"/>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443565"/>
            <a:ext cx="4629150" cy="3431120"/>
          </a:xfrm>
        </p:spPr>
      </p:pic>
      <p:sp>
        <p:nvSpPr>
          <p:cNvPr id="3" name="Title 2">
            <a:extLst>
              <a:ext uri="{FF2B5EF4-FFF2-40B4-BE49-F238E27FC236}">
                <a16:creationId xmlns:a16="http://schemas.microsoft.com/office/drawing/2014/main" xmlns="" id="{1D88BA88-02C3-4AA5-9DA2-70629F99A895}"/>
              </a:ext>
            </a:extLst>
          </p:cNvPr>
          <p:cNvSpPr>
            <a:spLocks noGrp="1"/>
          </p:cNvSpPr>
          <p:nvPr>
            <p:ph type="title"/>
          </p:nvPr>
        </p:nvSpPr>
        <p:spPr/>
        <p:txBody>
          <a:bodyPr/>
          <a:lstStyle/>
          <a:p>
            <a:r>
              <a:rPr lang="en-US" dirty="0"/>
              <a:t>Fig. 16.2: Famine Early Warning Systems Network</a:t>
            </a:r>
          </a:p>
        </p:txBody>
      </p:sp>
      <p:sp>
        <p:nvSpPr>
          <p:cNvPr id="4" name="Text Placeholder 3">
            <a:extLst>
              <a:ext uri="{FF2B5EF4-FFF2-40B4-BE49-F238E27FC236}">
                <a16:creationId xmlns:a16="http://schemas.microsoft.com/office/drawing/2014/main" xmlns="" id="{704C37FC-C2BD-41DB-A791-C40A783C772B}"/>
              </a:ext>
            </a:extLst>
          </p:cNvPr>
          <p:cNvSpPr>
            <a:spLocks noGrp="1"/>
          </p:cNvSpPr>
          <p:nvPr>
            <p:ph type="body" sz="half" idx="2"/>
          </p:nvPr>
        </p:nvSpPr>
        <p:spPr/>
        <p:txBody>
          <a:bodyPr>
            <a:normAutofit fontScale="92500" lnSpcReduction="20000"/>
          </a:bodyPr>
          <a:lstStyle/>
          <a:p>
            <a:r>
              <a:rPr lang="en-US" dirty="0"/>
              <a:t>The Famine Early Warning Systems Network involves a collaboration between U.S. government agencies, other national government ministries, and international partners to collect data and produce analyses of conditions in food-insecure regions and countries. The analyses integrate information on climate, agricultural production, prices, trade, nutrition, and other societal factors to develop scenarios of food security around the world 6 to 12 months in advance.  This map shows projections of peak populations in need of emergency food assistance in 2018. </a:t>
            </a:r>
            <a:r>
              <a:rPr lang="en-US" i="1" dirty="0"/>
              <a:t>Source: adapted from USAID 2018.</a:t>
            </a:r>
            <a:r>
              <a:rPr lang="en-US" i="1" baseline="30000" dirty="0">
                <a:hlinkClick r:id="rId4"/>
              </a:rPr>
              <a:t>58</a:t>
            </a:r>
            <a:endParaRPr lang="en-US" i="1" dirty="0"/>
          </a:p>
        </p:txBody>
      </p:sp>
      <p:sp>
        <p:nvSpPr>
          <p:cNvPr id="5" name="Text Placeholder 4">
            <a:extLst>
              <a:ext uri="{FF2B5EF4-FFF2-40B4-BE49-F238E27FC236}">
                <a16:creationId xmlns:a16="http://schemas.microsoft.com/office/drawing/2014/main" xmlns="" id="{F26EFB2A-A6F2-495B-8911-BC4F191451E6}"/>
              </a:ext>
            </a:extLst>
          </p:cNvPr>
          <p:cNvSpPr>
            <a:spLocks noGrp="1"/>
          </p:cNvSpPr>
          <p:nvPr>
            <p:ph type="body" sz="quarter" idx="12"/>
          </p:nvPr>
        </p:nvSpPr>
        <p:spPr/>
        <p:txBody>
          <a:bodyPr/>
          <a:lstStyle/>
          <a:p>
            <a:r>
              <a:rPr lang="en-US" dirty="0"/>
              <a:t>Ch. 16 | Climate Effects on U.S. International Interests</a:t>
            </a:r>
          </a:p>
        </p:txBody>
      </p:sp>
    </p:spTree>
    <p:extLst>
      <p:ext uri="{BB962C8B-B14F-4D97-AF65-F5344CB8AC3E}">
        <p14:creationId xmlns:p14="http://schemas.microsoft.com/office/powerpoint/2010/main" val="160498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42A96D5-E042-43D1-8B16-0BA74E4EC515}"/>
              </a:ext>
            </a:extLst>
          </p:cNvPr>
          <p:cNvSpPr>
            <a:spLocks noGrp="1"/>
          </p:cNvSpPr>
          <p:nvPr>
            <p:ph type="title"/>
          </p:nvPr>
        </p:nvSpPr>
        <p:spPr/>
        <p:txBody>
          <a:bodyPr/>
          <a:lstStyle/>
          <a:p>
            <a:r>
              <a:rPr lang="en-US" dirty="0"/>
              <a:t>Fig. 16.3: U.S. Military Relief Efforts in Response to Typhoon Haiyan</a:t>
            </a:r>
          </a:p>
        </p:txBody>
      </p:sp>
      <p:sp>
        <p:nvSpPr>
          <p:cNvPr id="4" name="Text Placeholder 3">
            <a:extLst>
              <a:ext uri="{FF2B5EF4-FFF2-40B4-BE49-F238E27FC236}">
                <a16:creationId xmlns:a16="http://schemas.microsoft.com/office/drawing/2014/main" xmlns="" id="{FD35016D-9441-41E6-AA49-3529612A09E5}"/>
              </a:ext>
            </a:extLst>
          </p:cNvPr>
          <p:cNvSpPr>
            <a:spLocks noGrp="1"/>
          </p:cNvSpPr>
          <p:nvPr>
            <p:ph type="body" sz="half" idx="2"/>
          </p:nvPr>
        </p:nvSpPr>
        <p:spPr/>
        <p:txBody>
          <a:bodyPr>
            <a:normAutofit fontScale="85000" lnSpcReduction="20000"/>
          </a:bodyPr>
          <a:lstStyle/>
          <a:p>
            <a:r>
              <a:rPr lang="en-US" dirty="0"/>
              <a:t>The U.S. military conducted humanitarian and disaster relief efforts in the aftermath of Typhoon Haiyan in the Philippines in 2013. (upper left) An officer aboard an MH-60R Seahawk helicopter prepares to drop off humanitarian supplies. (upper right) A sailor assists a Philippine nurse in treating a patient's head wound at the Immaculate Conception School refugee camp. (lower left) Residents displaced by the storm fill the cargo hold of a C-17 </a:t>
            </a:r>
            <a:r>
              <a:rPr lang="en-US" dirty="0" err="1"/>
              <a:t>Globemaster</a:t>
            </a:r>
            <a:r>
              <a:rPr lang="en-US" dirty="0"/>
              <a:t> aircraft. (lower right) Sailors aboard the aircraft carrier USS </a:t>
            </a:r>
            <a:r>
              <a:rPr lang="en-US" i="1" dirty="0"/>
              <a:t>George Washington</a:t>
            </a:r>
            <a:r>
              <a:rPr lang="en-US" dirty="0"/>
              <a:t> move a pallet of drinking water across the flight deck. </a:t>
            </a:r>
            <a:r>
              <a:rPr lang="en-US" i="1" dirty="0"/>
              <a:t>Photo credit: U.S. Department of Defense.</a:t>
            </a:r>
          </a:p>
          <a:p>
            <a:endParaRPr lang="en-US" dirty="0"/>
          </a:p>
        </p:txBody>
      </p:sp>
      <p:sp>
        <p:nvSpPr>
          <p:cNvPr id="5" name="Text Placeholder 4">
            <a:extLst>
              <a:ext uri="{FF2B5EF4-FFF2-40B4-BE49-F238E27FC236}">
                <a16:creationId xmlns:a16="http://schemas.microsoft.com/office/drawing/2014/main" xmlns="" id="{1C918D74-B7F4-4109-A06B-B14C2A88CF1B}"/>
              </a:ext>
            </a:extLst>
          </p:cNvPr>
          <p:cNvSpPr>
            <a:spLocks noGrp="1"/>
          </p:cNvSpPr>
          <p:nvPr>
            <p:ph type="body" sz="quarter" idx="12"/>
          </p:nvPr>
        </p:nvSpPr>
        <p:spPr/>
        <p:txBody>
          <a:bodyPr/>
          <a:lstStyle/>
          <a:p>
            <a:r>
              <a:rPr lang="en-US" dirty="0"/>
              <a:t>Ch. 16 | Climate Effects on U.S. International Interests</a:t>
            </a:r>
          </a:p>
        </p:txBody>
      </p:sp>
      <p:grpSp>
        <p:nvGrpSpPr>
          <p:cNvPr id="14" name="Group 13">
            <a:extLst>
              <a:ext uri="{FF2B5EF4-FFF2-40B4-BE49-F238E27FC236}">
                <a16:creationId xmlns:a16="http://schemas.microsoft.com/office/drawing/2014/main" xmlns="" id="{FB9551AC-4BEB-4EE4-885E-41BABB1FB74A}"/>
              </a:ext>
            </a:extLst>
          </p:cNvPr>
          <p:cNvGrpSpPr/>
          <p:nvPr/>
        </p:nvGrpSpPr>
        <p:grpSpPr>
          <a:xfrm>
            <a:off x="3758614" y="1375954"/>
            <a:ext cx="5000083" cy="3782030"/>
            <a:chOff x="438860" y="196530"/>
            <a:chExt cx="8349452" cy="5579764"/>
          </a:xfrm>
        </p:grpSpPr>
        <p:pic>
          <p:nvPicPr>
            <p:cNvPr id="6" name="Picture 5">
              <a:extLst>
                <a:ext uri="{FF2B5EF4-FFF2-40B4-BE49-F238E27FC236}">
                  <a16:creationId xmlns:a16="http://schemas.microsoft.com/office/drawing/2014/main" xmlns="" id="{D4CB587C-38CC-4A2B-8A5B-251E68C872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860" y="3033937"/>
              <a:ext cx="4125274" cy="2742357"/>
            </a:xfrm>
            <a:prstGeom prst="rect">
              <a:avLst/>
            </a:prstGeom>
          </p:spPr>
        </p:pic>
        <p:pic>
          <p:nvPicPr>
            <p:cNvPr id="9" name="Picture 8">
              <a:extLst>
                <a:ext uri="{FF2B5EF4-FFF2-40B4-BE49-F238E27FC236}">
                  <a16:creationId xmlns:a16="http://schemas.microsoft.com/office/drawing/2014/main" xmlns="" id="{22F326A6-3232-4EA4-AD0F-E9947A0369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860" y="196530"/>
              <a:ext cx="4125271" cy="2742357"/>
            </a:xfrm>
            <a:prstGeom prst="rect">
              <a:avLst/>
            </a:prstGeom>
          </p:spPr>
        </p:pic>
        <p:pic>
          <p:nvPicPr>
            <p:cNvPr id="11" name="Picture 10">
              <a:extLst>
                <a:ext uri="{FF2B5EF4-FFF2-40B4-BE49-F238E27FC236}">
                  <a16:creationId xmlns:a16="http://schemas.microsoft.com/office/drawing/2014/main" xmlns="" id="{0F4922C5-4A7B-4A5F-BC57-69AB13EE1F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3038" y="196530"/>
              <a:ext cx="4125272" cy="2742357"/>
            </a:xfrm>
            <a:prstGeom prst="rect">
              <a:avLst/>
            </a:prstGeom>
          </p:spPr>
        </p:pic>
        <p:pic>
          <p:nvPicPr>
            <p:cNvPr id="13" name="Picture 12">
              <a:extLst>
                <a:ext uri="{FF2B5EF4-FFF2-40B4-BE49-F238E27FC236}">
                  <a16:creationId xmlns:a16="http://schemas.microsoft.com/office/drawing/2014/main" xmlns="" id="{B5E5A8DE-C23F-431F-A898-713A0F5070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63040" y="3033936"/>
              <a:ext cx="4125272" cy="2742357"/>
            </a:xfrm>
            <a:prstGeom prst="rect">
              <a:avLst/>
            </a:prstGeom>
          </p:spPr>
        </p:pic>
      </p:grpSp>
    </p:spTree>
    <p:extLst>
      <p:ext uri="{BB962C8B-B14F-4D97-AF65-F5344CB8AC3E}">
        <p14:creationId xmlns:p14="http://schemas.microsoft.com/office/powerpoint/2010/main" val="229692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A1E5EB32-63C0-4517-8CA0-C16F127E3A0F}"/>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397565" y="506060"/>
            <a:ext cx="6352045" cy="2916942"/>
          </a:xfrm>
        </p:spPr>
      </p:pic>
      <p:sp>
        <p:nvSpPr>
          <p:cNvPr id="3" name="Title 2">
            <a:extLst>
              <a:ext uri="{FF2B5EF4-FFF2-40B4-BE49-F238E27FC236}">
                <a16:creationId xmlns:a16="http://schemas.microsoft.com/office/drawing/2014/main" xmlns="" id="{E5157DA3-E4A3-42D0-A55C-32D590751BA9}"/>
              </a:ext>
            </a:extLst>
          </p:cNvPr>
          <p:cNvSpPr>
            <a:spLocks noGrp="1"/>
          </p:cNvSpPr>
          <p:nvPr>
            <p:ph type="title"/>
          </p:nvPr>
        </p:nvSpPr>
        <p:spPr/>
        <p:txBody>
          <a:bodyPr/>
          <a:lstStyle/>
          <a:p>
            <a:r>
              <a:rPr lang="en-US" dirty="0"/>
              <a:t>Fig. </a:t>
            </a:r>
            <a:r>
              <a:rPr lang="en-US"/>
              <a:t>16.4: Transboundary </a:t>
            </a:r>
            <a:r>
              <a:rPr lang="en-US" dirty="0"/>
              <a:t>Climate-Related Impacts</a:t>
            </a:r>
          </a:p>
        </p:txBody>
      </p:sp>
      <p:sp>
        <p:nvSpPr>
          <p:cNvPr id="4" name="Text Placeholder 3">
            <a:extLst>
              <a:ext uri="{FF2B5EF4-FFF2-40B4-BE49-F238E27FC236}">
                <a16:creationId xmlns:a16="http://schemas.microsoft.com/office/drawing/2014/main" xmlns="" id="{6DE6904F-7515-4876-8937-43720A82C0ED}"/>
              </a:ext>
            </a:extLst>
          </p:cNvPr>
          <p:cNvSpPr>
            <a:spLocks noGrp="1"/>
          </p:cNvSpPr>
          <p:nvPr>
            <p:ph type="body" sz="half" idx="2"/>
          </p:nvPr>
        </p:nvSpPr>
        <p:spPr/>
        <p:txBody>
          <a:bodyPr>
            <a:normAutofit fontScale="85000" lnSpcReduction="20000"/>
          </a:bodyPr>
          <a:lstStyle/>
          <a:p>
            <a:r>
              <a:rPr lang="en-US" dirty="0"/>
              <a:t>Shown here are examples of climate-related impacts spanning U.S. national borders. (left) The North American Drought Monitor map for June 2011 shows drought conditions along the US–Mexico border. Darker colors indicate greater intensity of drought (the letters A and H indicate agricultural and hydrological drought, respectively). (right) Smoke from Canadian wildfires in 2017 was detected by satellite sensors built to detect aerosols in the atmosphere. The darker orange areas indicate higher concentrations of smoke and hazy conditions moving south from British Columbia to the United States. </a:t>
            </a:r>
            <a:r>
              <a:rPr lang="en-US" i="1" dirty="0"/>
              <a:t>Sources: (left) adapted from NOAA 2018,</a:t>
            </a:r>
            <a:r>
              <a:rPr lang="en-US" i="1" baseline="30000" dirty="0">
                <a:hlinkClick r:id="rId4"/>
              </a:rPr>
              <a:t>114</a:t>
            </a:r>
            <a:r>
              <a:rPr lang="en-US" i="1" dirty="0"/>
              <a:t> (right) adapted from NOAA 2018.</a:t>
            </a:r>
            <a:r>
              <a:rPr lang="en-US" i="1" baseline="30000" dirty="0">
                <a:hlinkClick r:id="rId5"/>
              </a:rPr>
              <a:t>115</a:t>
            </a:r>
            <a:r>
              <a:rPr lang="en-US" i="1" dirty="0"/>
              <a:t> </a:t>
            </a:r>
          </a:p>
          <a:p>
            <a:endParaRPr lang="en-US" i="1" dirty="0"/>
          </a:p>
        </p:txBody>
      </p:sp>
      <p:sp>
        <p:nvSpPr>
          <p:cNvPr id="5" name="Text Placeholder 4">
            <a:extLst>
              <a:ext uri="{FF2B5EF4-FFF2-40B4-BE49-F238E27FC236}">
                <a16:creationId xmlns:a16="http://schemas.microsoft.com/office/drawing/2014/main" xmlns="" id="{53D982A4-A466-442C-9521-87E60BC8F9B8}"/>
              </a:ext>
            </a:extLst>
          </p:cNvPr>
          <p:cNvSpPr>
            <a:spLocks noGrp="1"/>
          </p:cNvSpPr>
          <p:nvPr>
            <p:ph type="body" sz="quarter" idx="12"/>
          </p:nvPr>
        </p:nvSpPr>
        <p:spPr/>
        <p:txBody>
          <a:bodyPr/>
          <a:lstStyle/>
          <a:p>
            <a:r>
              <a:rPr lang="en-US" dirty="0"/>
              <a:t>Ch. 16 | Climate Effects on U.S. International Interests</a:t>
            </a:r>
          </a:p>
        </p:txBody>
      </p:sp>
    </p:spTree>
    <p:extLst>
      <p:ext uri="{BB962C8B-B14F-4D97-AF65-F5344CB8AC3E}">
        <p14:creationId xmlns:p14="http://schemas.microsoft.com/office/powerpoint/2010/main" val="2024960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8160560-108D-4A61-A989-FE4F5CB28C2B}" vid="{BDD4641C-16D2-4D34-A5AE-8EADF1B3B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NCA4_NationalTopic_template</Template>
  <TotalTime>85</TotalTime>
  <Words>1084</Words>
  <Application>Microsoft Office PowerPoint</Application>
  <PresentationFormat>On-screen Show (4:3)</PresentationFormat>
  <Paragraphs>64</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Fig. 16.1: Impact of 2011 Thailand Flooding on U.S. Business Interests</vt:lpstr>
      <vt:lpstr>Fig. 16.2: Famine Early Warning Systems Network</vt:lpstr>
      <vt:lpstr>Fig. 16.3: U.S. Military Relief Efforts in Response to Typhoon Haiyan</vt:lpstr>
      <vt:lpstr>Fig. 16.4: Transboundary Climate-Related Impacts</vt:lpstr>
      <vt:lpstr>PowerPoint Presentation</vt:lpstr>
      <vt:lpstr>PowerPoint Presentation</vt:lpstr>
      <vt:lpstr>PowerPoint Presentation</vt:lpstr>
    </vt:vector>
  </TitlesOfParts>
  <Company>ICFI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Dzaugis, Matt</dc:creator>
  <cp:lastModifiedBy>Reeves, Katie</cp:lastModifiedBy>
  <cp:revision>15</cp:revision>
  <dcterms:created xsi:type="dcterms:W3CDTF">2018-11-14T16:09:33Z</dcterms:created>
  <dcterms:modified xsi:type="dcterms:W3CDTF">2018-11-20T01:20:10Z</dcterms:modified>
</cp:coreProperties>
</file>