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77"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1"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9EFB"/>
    <a:srgbClr val="385623"/>
    <a:srgbClr val="3D88A8"/>
    <a:srgbClr val="6D5B97"/>
    <a:srgbClr val="102268"/>
    <a:srgbClr val="096BA3"/>
    <a:srgbClr val="3D88A7"/>
    <a:srgbClr val="C79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144" autoAdjust="0"/>
    <p:restoredTop sz="88016" autoAdjust="0"/>
  </p:normalViewPr>
  <p:slideViewPr>
    <p:cSldViewPr snapToGrid="0" snapToObjects="1" showGuides="1">
      <p:cViewPr varScale="1">
        <p:scale>
          <a:sx n="110" d="100"/>
          <a:sy n="110" d="100"/>
        </p:scale>
        <p:origin x="1456" y="17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08D7F9-0FC4-4E40-B0C1-AE87032E6E2B}" type="slidenum">
              <a:rPr lang="en-US" smtClean="0"/>
              <a:t>‹#›</a:t>
            </a:fld>
            <a:endParaRPr lang="en-US"/>
          </a:p>
        </p:txBody>
      </p:sp>
    </p:spTree>
    <p:extLst>
      <p:ext uri="{BB962C8B-B14F-4D97-AF65-F5344CB8AC3E}">
        <p14:creationId xmlns:p14="http://schemas.microsoft.com/office/powerpoint/2010/main" val="1090449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9/12/19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dx.doi.org/10.7930/J0N29V45"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x.doi.org/10.1073/pnas.160717111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desandcurrents.noaa.gov/sltrends/sltrends_station.shtml?stnid=941429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dx.doi.org/10.1175/BAMS-D-17-0119.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dx.doi.org/10.1029/2002JD002670" TargetMode="External"/><Relationship Id="rId4" Type="http://schemas.openxmlformats.org/officeDocument/2006/relationships/hyperlink" Target="https://www.esrl.noaa.gov/psd/ipcc/"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pcc.ch/publications_and_data/publications_ipcc_fourth_assessment_report_wg1_report_the_physical_science_basis.ht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dx.doi.org/10.1038/nclimate2648"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dx.doi.org/10.7930/J0N29V45"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dx.doi.org/10.7930/J0R49NQ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R.S., D.R. Easterling,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Temperature changes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185-206. </a:t>
            </a:r>
            <a:r>
              <a:rPr lang="en-US" sz="1200" u="sng" kern="1200" dirty="0">
                <a:solidFill>
                  <a:schemeClr val="tx1"/>
                </a:solidFill>
                <a:effectLst/>
                <a:latin typeface="+mn-lt"/>
                <a:ea typeface="+mn-ea"/>
                <a:cs typeface="+mn-cs"/>
                <a:hlinkClick r:id="rId3"/>
              </a:rPr>
              <a:t>http://dx.doi.org/10.7930/J0N29V45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9</a:t>
            </a:fld>
            <a:endParaRPr lang="en-US"/>
          </a:p>
        </p:txBody>
      </p:sp>
    </p:spTree>
    <p:extLst>
      <p:ext uri="{BB962C8B-B14F-4D97-AF65-F5344CB8AC3E}">
        <p14:creationId xmlns:p14="http://schemas.microsoft.com/office/powerpoint/2010/main" val="3690607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7: </a:t>
            </a:r>
            <a:r>
              <a:rPr lang="en-US" sz="1200" kern="1200" dirty="0" err="1">
                <a:solidFill>
                  <a:schemeClr val="tx1"/>
                </a:solidFill>
                <a:effectLst/>
                <a:latin typeface="+mn-lt"/>
                <a:ea typeface="+mn-ea"/>
                <a:cs typeface="+mn-cs"/>
              </a:rPr>
              <a:t>Abatzoglou</a:t>
            </a:r>
            <a:r>
              <a:rPr lang="en-US" sz="1200" kern="1200" dirty="0">
                <a:solidFill>
                  <a:schemeClr val="tx1"/>
                </a:solidFill>
                <a:effectLst/>
                <a:latin typeface="+mn-lt"/>
                <a:ea typeface="+mn-ea"/>
                <a:cs typeface="+mn-cs"/>
              </a:rPr>
              <a:t>, J.T. and A.P. Williams, 2016: Impact of anthropogenic climate change on wildfire across western US forests. </a:t>
            </a:r>
            <a:r>
              <a:rPr lang="en-US" sz="1200" i="1" kern="1200" dirty="0">
                <a:solidFill>
                  <a:schemeClr val="tx1"/>
                </a:solidFill>
                <a:effectLst/>
                <a:latin typeface="+mn-lt"/>
                <a:ea typeface="+mn-ea"/>
                <a:cs typeface="+mn-cs"/>
              </a:rPr>
              <a:t>Proceedings of the National Academy of Sciences of the United States of America,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113</a:t>
            </a:r>
            <a:r>
              <a:rPr lang="en-US" sz="1200" kern="1200" dirty="0">
                <a:solidFill>
                  <a:schemeClr val="tx1"/>
                </a:solidFill>
                <a:effectLst/>
                <a:latin typeface="+mn-lt"/>
                <a:ea typeface="+mn-ea"/>
                <a:cs typeface="+mn-cs"/>
              </a:rPr>
              <a:t> (42), 11770-11775. </a:t>
            </a:r>
            <a:r>
              <a:rPr lang="en-US" sz="1200" u="sng" kern="1200" dirty="0">
                <a:solidFill>
                  <a:schemeClr val="tx1"/>
                </a:solidFill>
                <a:effectLst/>
                <a:latin typeface="+mn-lt"/>
                <a:ea typeface="+mn-ea"/>
                <a:cs typeface="+mn-cs"/>
                <a:hlinkClick r:id="rId3"/>
              </a:rPr>
              <a:t>http://dx.doi.org/10.1073/pnas.1607171113</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12</a:t>
            </a:fld>
            <a:endParaRPr lang="en-US"/>
          </a:p>
        </p:txBody>
      </p:sp>
    </p:spTree>
    <p:extLst>
      <p:ext uri="{BB962C8B-B14F-4D97-AF65-F5344CB8AC3E}">
        <p14:creationId xmlns:p14="http://schemas.microsoft.com/office/powerpoint/2010/main" val="347466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236: NOAA, 2017: Mean sea level trend: 9414290 San Francisco, California. National Oceanic and Atmospheric Administration (NOAA), National Ocean Service, Silver Spring, MD. </a:t>
            </a:r>
            <a:r>
              <a:rPr lang="en-US" sz="1200" u="sng" kern="1200" dirty="0">
                <a:solidFill>
                  <a:schemeClr val="tx1"/>
                </a:solidFill>
                <a:effectLst/>
                <a:latin typeface="+mn-lt"/>
                <a:ea typeface="+mn-ea"/>
                <a:cs typeface="+mn-cs"/>
                <a:hlinkClick r:id="rId3"/>
              </a:rPr>
              <a:t>https://tidesandcurrents.noaa.gov/sltrends/sltrends_station.shtml?stnid=9414290</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295: </a:t>
            </a:r>
            <a:r>
              <a:rPr lang="en-US" sz="1200" kern="1200" dirty="0" err="1">
                <a:solidFill>
                  <a:schemeClr val="tx1"/>
                </a:solidFill>
                <a:effectLst/>
                <a:latin typeface="+mn-lt"/>
                <a:ea typeface="+mn-ea"/>
                <a:cs typeface="+mn-cs"/>
              </a:rPr>
              <a:t>Bromirski</a:t>
            </a:r>
            <a:r>
              <a:rPr lang="en-US" sz="1200" kern="1200" dirty="0">
                <a:solidFill>
                  <a:schemeClr val="tx1"/>
                </a:solidFill>
                <a:effectLst/>
                <a:latin typeface="+mn-lt"/>
                <a:ea typeface="+mn-ea"/>
                <a:cs typeface="+mn-cs"/>
              </a:rPr>
              <a:t>, P.D., R.E. Flick, and D.R. Cayan, 2003: Storminess variability along the California coast: 1858–2000. </a:t>
            </a:r>
            <a:r>
              <a:rPr lang="en-US" sz="1200" i="1" kern="1200" dirty="0">
                <a:solidFill>
                  <a:schemeClr val="tx1"/>
                </a:solidFill>
                <a:effectLst/>
                <a:latin typeface="+mn-lt"/>
                <a:ea typeface="+mn-ea"/>
                <a:cs typeface="+mn-cs"/>
              </a:rPr>
              <a:t>Journal of Climate,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(6), 982-993. http://</a:t>
            </a:r>
            <a:r>
              <a:rPr lang="en-US" sz="1200" kern="1200" dirty="0" err="1">
                <a:solidFill>
                  <a:schemeClr val="tx1"/>
                </a:solidFill>
                <a:effectLst/>
                <a:latin typeface="+mn-lt"/>
                <a:ea typeface="+mn-ea"/>
                <a:cs typeface="+mn-cs"/>
              </a:rPr>
              <a:t>dx.doi.org</a:t>
            </a:r>
            <a:r>
              <a:rPr lang="en-US" sz="1200" kern="1200" dirty="0">
                <a:solidFill>
                  <a:schemeClr val="tx1"/>
                </a:solidFill>
                <a:effectLst/>
                <a:latin typeface="+mn-lt"/>
                <a:ea typeface="+mn-ea"/>
                <a:cs typeface="+mn-cs"/>
              </a:rPr>
              <a:t>/10.1175/1520-0442(2003)016&lt;0982:svatcc&gt;2.0.co;2</a:t>
            </a:r>
          </a:p>
          <a:p>
            <a:endParaRPr lang="en-US" sz="1200" u="sng"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8CE6CB7-542C-0A40-A1D9-CA6EADA0C63B}" type="slidenum">
              <a:rPr lang="en-US" smtClean="0"/>
              <a:t>13</a:t>
            </a:fld>
            <a:endParaRPr lang="en-US"/>
          </a:p>
        </p:txBody>
      </p:sp>
    </p:spTree>
    <p:extLst>
      <p:ext uri="{BB962C8B-B14F-4D97-AF65-F5344CB8AC3E}">
        <p14:creationId xmlns:p14="http://schemas.microsoft.com/office/powerpoint/2010/main" val="35976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254: </a:t>
            </a:r>
            <a:r>
              <a:rPr lang="en-US" sz="1200" kern="1200" dirty="0" err="1">
                <a:solidFill>
                  <a:schemeClr val="tx1"/>
                </a:solidFill>
                <a:effectLst/>
                <a:latin typeface="+mn-lt"/>
                <a:ea typeface="+mn-ea"/>
                <a:cs typeface="+mn-cs"/>
              </a:rPr>
              <a:t>Jacox</a:t>
            </a:r>
            <a:r>
              <a:rPr lang="en-US" sz="1200" kern="1200" dirty="0">
                <a:solidFill>
                  <a:schemeClr val="tx1"/>
                </a:solidFill>
                <a:effectLst/>
                <a:latin typeface="+mn-lt"/>
                <a:ea typeface="+mn-ea"/>
                <a:cs typeface="+mn-cs"/>
              </a:rPr>
              <a:t>, M.G., M.A. Alexander, N.J. Mantua, J.D. Scott, G. </a:t>
            </a:r>
            <a:r>
              <a:rPr lang="en-US" sz="1200" kern="1200" dirty="0" err="1">
                <a:solidFill>
                  <a:schemeClr val="tx1"/>
                </a:solidFill>
                <a:effectLst/>
                <a:latin typeface="+mn-lt"/>
                <a:ea typeface="+mn-ea"/>
                <a:cs typeface="+mn-cs"/>
              </a:rPr>
              <a:t>Hervieux</a:t>
            </a:r>
            <a:r>
              <a:rPr lang="en-US" sz="1200" kern="1200" dirty="0">
                <a:solidFill>
                  <a:schemeClr val="tx1"/>
                </a:solidFill>
                <a:effectLst/>
                <a:latin typeface="+mn-lt"/>
                <a:ea typeface="+mn-ea"/>
                <a:cs typeface="+mn-cs"/>
              </a:rPr>
              <a:t>, R.S. Webb, and F.E. Werner, 2018: Forcing of multiyear extreme ocean temperatures that impacted California Current living marine resources in 2016 [in "Explaining Extreme Events of 2016 from a Climate Perspective"]. </a:t>
            </a:r>
            <a:r>
              <a:rPr lang="en-US" sz="1200" i="1" kern="1200" dirty="0">
                <a:solidFill>
                  <a:schemeClr val="tx1"/>
                </a:solidFill>
                <a:effectLst/>
                <a:latin typeface="+mn-lt"/>
                <a:ea typeface="+mn-ea"/>
                <a:cs typeface="+mn-cs"/>
              </a:rPr>
              <a:t>Bulletin of the American Meteorological Society,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99</a:t>
            </a:r>
            <a:r>
              <a:rPr lang="en-US" sz="1200" kern="1200" dirty="0">
                <a:solidFill>
                  <a:schemeClr val="tx1"/>
                </a:solidFill>
                <a:effectLst/>
                <a:latin typeface="+mn-lt"/>
                <a:ea typeface="+mn-ea"/>
                <a:cs typeface="+mn-cs"/>
              </a:rPr>
              <a:t> (1), S27-S33. </a:t>
            </a:r>
            <a:r>
              <a:rPr lang="en-US" sz="1200" u="sng" kern="1200" dirty="0">
                <a:solidFill>
                  <a:schemeClr val="tx1"/>
                </a:solidFill>
                <a:effectLst/>
                <a:latin typeface="+mn-lt"/>
                <a:ea typeface="+mn-ea"/>
                <a:cs typeface="+mn-cs"/>
                <a:hlinkClick r:id="rId3"/>
              </a:rPr>
              <a:t>http://dx.doi.org/10.1175/BAMS-D-17-0119.1</a:t>
            </a:r>
            <a:endParaRPr lang="en-US" sz="1200" u="sng" kern="1200" dirty="0">
              <a:solidFill>
                <a:schemeClr val="tx1"/>
              </a:solidFill>
              <a:effectLst/>
              <a:latin typeface="+mn-lt"/>
              <a:ea typeface="+mn-ea"/>
              <a:cs typeface="+mn-cs"/>
            </a:endParaRPr>
          </a:p>
          <a:p>
            <a:pPr marL="0" indent="0">
              <a:buNone/>
            </a:pP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296: NOAA, 2017: NOAA Climate Change Web Portal. NOAA Earth System Research Laboratory, Boulder, CO. </a:t>
            </a:r>
            <a:r>
              <a:rPr lang="en-US" sz="1200" u="sng" kern="1200" dirty="0">
                <a:solidFill>
                  <a:schemeClr val="tx1"/>
                </a:solidFill>
                <a:effectLst/>
                <a:latin typeface="+mn-lt"/>
                <a:ea typeface="+mn-ea"/>
                <a:cs typeface="+mn-cs"/>
                <a:hlinkClick r:id="rId4"/>
              </a:rPr>
              <a:t>https://www.esrl.noaa.gov/psd/ipcc/</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297: Rayner, N.A., D.E. Parker, E.B. Horton, C.K. </a:t>
            </a:r>
            <a:r>
              <a:rPr lang="en-US" sz="1200" kern="1200" dirty="0" err="1">
                <a:solidFill>
                  <a:schemeClr val="tx1"/>
                </a:solidFill>
                <a:effectLst/>
                <a:latin typeface="+mn-lt"/>
                <a:ea typeface="+mn-ea"/>
                <a:cs typeface="+mn-cs"/>
              </a:rPr>
              <a:t>Folland</a:t>
            </a:r>
            <a:r>
              <a:rPr lang="en-US" sz="1200" kern="1200" dirty="0">
                <a:solidFill>
                  <a:schemeClr val="tx1"/>
                </a:solidFill>
                <a:effectLst/>
                <a:latin typeface="+mn-lt"/>
                <a:ea typeface="+mn-ea"/>
                <a:cs typeface="+mn-cs"/>
              </a:rPr>
              <a:t>, L.V. Alexander, D.P. Rowell, E.C. Kent, and A. Kaplan, 2003: Global analyses of sea surface temperature, sea ice, and night marine air temperature since the late nineteenth century. </a:t>
            </a:r>
            <a:r>
              <a:rPr lang="en-US" sz="1200" i="1" kern="1200" dirty="0">
                <a:solidFill>
                  <a:schemeClr val="tx1"/>
                </a:solidFill>
                <a:effectLst/>
                <a:latin typeface="+mn-lt"/>
                <a:ea typeface="+mn-ea"/>
                <a:cs typeface="+mn-cs"/>
              </a:rPr>
              <a:t>Journal of Geophysical Research: Atmospheres,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108</a:t>
            </a:r>
            <a:r>
              <a:rPr lang="en-US" sz="1200" kern="1200" dirty="0">
                <a:solidFill>
                  <a:schemeClr val="tx1"/>
                </a:solidFill>
                <a:effectLst/>
                <a:latin typeface="+mn-lt"/>
                <a:ea typeface="+mn-ea"/>
                <a:cs typeface="+mn-cs"/>
              </a:rPr>
              <a:t> (D14), 4407. </a:t>
            </a:r>
            <a:r>
              <a:rPr lang="en-US" sz="1200" u="sng" kern="1200" dirty="0">
                <a:solidFill>
                  <a:schemeClr val="tx1"/>
                </a:solidFill>
                <a:effectLst/>
                <a:latin typeface="+mn-lt"/>
                <a:ea typeface="+mn-ea"/>
                <a:cs typeface="+mn-cs"/>
                <a:hlinkClick r:id="rId5"/>
              </a:rPr>
              <a:t>http://dx.doi.org/10.1029/2002JD002670</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14</a:t>
            </a:fld>
            <a:endParaRPr lang="en-US"/>
          </a:p>
        </p:txBody>
      </p:sp>
    </p:spTree>
    <p:extLst>
      <p:ext uri="{BB962C8B-B14F-4D97-AF65-F5344CB8AC3E}">
        <p14:creationId xmlns:p14="http://schemas.microsoft.com/office/powerpoint/2010/main" val="410785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174: IPCC, 2007: </a:t>
            </a:r>
            <a:r>
              <a:rPr lang="en-US" sz="1200" i="1" kern="1200" dirty="0">
                <a:solidFill>
                  <a:schemeClr val="tx1"/>
                </a:solidFill>
                <a:effectLst/>
                <a:latin typeface="+mn-lt"/>
                <a:ea typeface="+mn-ea"/>
                <a:cs typeface="+mn-cs"/>
              </a:rPr>
              <a:t>Climate Change 2007: The Physical Science Basis. Contribution of Working Group I to the Fourth Assessment Report of the Intergovernmental Panel on Climate Change</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Cambridge University Press, Cambridge. U.K, New York, NY, USA, 996 pp. </a:t>
            </a:r>
            <a:r>
              <a:rPr lang="en-US" sz="1200" u="sng" kern="1200" dirty="0">
                <a:solidFill>
                  <a:schemeClr val="tx1"/>
                </a:solidFill>
                <a:effectLst/>
                <a:latin typeface="+mn-lt"/>
                <a:ea typeface="+mn-ea"/>
                <a:cs typeface="+mn-cs"/>
                <a:hlinkClick r:id="rId3"/>
              </a:rPr>
              <a:t>http://www.ipcc.ch/publications_and_data/publications_ipcc_fourth_assessment_report_wg1_report_the_physical_science_basis.htm</a:t>
            </a:r>
            <a:r>
              <a:rPr lang="en-US" dirty="0">
                <a:effectLst/>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346: </a:t>
            </a:r>
            <a:r>
              <a:rPr lang="en-US" sz="1200" kern="1200" dirty="0" err="1">
                <a:solidFill>
                  <a:schemeClr val="tx1"/>
                </a:solidFill>
                <a:effectLst/>
                <a:latin typeface="+mn-lt"/>
                <a:ea typeface="+mn-ea"/>
                <a:cs typeface="+mn-cs"/>
              </a:rPr>
              <a:t>Bartos</a:t>
            </a:r>
            <a:r>
              <a:rPr lang="en-US" sz="1200" kern="1200" dirty="0">
                <a:solidFill>
                  <a:schemeClr val="tx1"/>
                </a:solidFill>
                <a:effectLst/>
                <a:latin typeface="+mn-lt"/>
                <a:ea typeface="+mn-ea"/>
                <a:cs typeface="+mn-cs"/>
              </a:rPr>
              <a:t>, M.D. and M.V. Chester, 2015: Impacts of climate change on electric power supply in the western United States. </a:t>
            </a:r>
            <a:r>
              <a:rPr lang="en-US" sz="1200" i="1" kern="1200" dirty="0">
                <a:solidFill>
                  <a:schemeClr val="tx1"/>
                </a:solidFill>
                <a:effectLst/>
                <a:latin typeface="+mn-lt"/>
                <a:ea typeface="+mn-ea"/>
                <a:cs typeface="+mn-cs"/>
              </a:rPr>
              <a:t>Nature Climate Change,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(8), 748-752. </a:t>
            </a:r>
            <a:r>
              <a:rPr lang="en-US" sz="1200" u="sng" kern="1200" dirty="0">
                <a:solidFill>
                  <a:schemeClr val="tx1"/>
                </a:solidFill>
                <a:effectLst/>
                <a:latin typeface="+mn-lt"/>
                <a:ea typeface="+mn-ea"/>
                <a:cs typeface="+mn-cs"/>
                <a:hlinkClick r:id="rId4"/>
              </a:rPr>
              <a:t>http://dx.doi.org/10.1038/nclimate2648</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16</a:t>
            </a:fld>
            <a:endParaRPr lang="en-US"/>
          </a:p>
        </p:txBody>
      </p:sp>
    </p:spTree>
    <p:extLst>
      <p:ext uri="{BB962C8B-B14F-4D97-AF65-F5344CB8AC3E}">
        <p14:creationId xmlns:p14="http://schemas.microsoft.com/office/powerpoint/2010/main" val="91943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a:solidFill>
                  <a:schemeClr val="tx1"/>
                </a:solidFill>
                <a:effectLst/>
                <a:latin typeface="+mn-lt"/>
                <a:ea typeface="+mn-ea"/>
                <a:cs typeface="+mn-cs"/>
              </a:rPr>
              <a:t>23: </a:t>
            </a:r>
            <a:r>
              <a:rPr lang="en-US" sz="1200" kern="1200" dirty="0" err="1">
                <a:solidFill>
                  <a:schemeClr val="tx1"/>
                </a:solidFill>
                <a:effectLst/>
                <a:latin typeface="+mn-lt"/>
                <a:ea typeface="+mn-ea"/>
                <a:cs typeface="+mn-cs"/>
              </a:rPr>
              <a:t>Vose</a:t>
            </a:r>
            <a:r>
              <a:rPr lang="en-US" sz="1200" kern="1200" dirty="0">
                <a:solidFill>
                  <a:schemeClr val="tx1"/>
                </a:solidFill>
                <a:effectLst/>
                <a:latin typeface="+mn-lt"/>
                <a:ea typeface="+mn-ea"/>
                <a:cs typeface="+mn-cs"/>
              </a:rPr>
              <a:t>, R.S., D.R. Easterling, K.E. Kunkel, A.N. </a:t>
            </a:r>
            <a:r>
              <a:rPr lang="en-US" sz="1200" kern="1200" dirty="0" err="1">
                <a:solidFill>
                  <a:schemeClr val="tx1"/>
                </a:solidFill>
                <a:effectLst/>
                <a:latin typeface="+mn-lt"/>
                <a:ea typeface="+mn-ea"/>
                <a:cs typeface="+mn-cs"/>
              </a:rPr>
              <a:t>LeGrande</a:t>
            </a:r>
            <a:r>
              <a:rPr lang="en-US" sz="1200" kern="1200" dirty="0">
                <a:solidFill>
                  <a:schemeClr val="tx1"/>
                </a:solidFill>
                <a:effectLst/>
                <a:latin typeface="+mn-lt"/>
                <a:ea typeface="+mn-ea"/>
                <a:cs typeface="+mn-cs"/>
              </a:rPr>
              <a:t>, and M.F. </a:t>
            </a:r>
            <a:r>
              <a:rPr lang="en-US" sz="1200" kern="1200" dirty="0" err="1">
                <a:solidFill>
                  <a:schemeClr val="tx1"/>
                </a:solidFill>
                <a:effectLst/>
                <a:latin typeface="+mn-lt"/>
                <a:ea typeface="+mn-ea"/>
                <a:cs typeface="+mn-cs"/>
              </a:rPr>
              <a:t>Wehner</a:t>
            </a:r>
            <a:r>
              <a:rPr lang="en-US" sz="1200" kern="1200" dirty="0">
                <a:solidFill>
                  <a:schemeClr val="tx1"/>
                </a:solidFill>
                <a:effectLst/>
                <a:latin typeface="+mn-lt"/>
                <a:ea typeface="+mn-ea"/>
                <a:cs typeface="+mn-cs"/>
              </a:rPr>
              <a:t>, 2017: Temperature changes in the United States. </a:t>
            </a:r>
            <a:r>
              <a:rPr lang="en-US" sz="1200" i="1" kern="1200" dirty="0">
                <a:solidFill>
                  <a:schemeClr val="tx1"/>
                </a:solidFill>
                <a:effectLst/>
                <a:latin typeface="+mn-lt"/>
                <a:ea typeface="+mn-ea"/>
                <a:cs typeface="+mn-cs"/>
              </a:rPr>
              <a:t>Climate Science Special Report: Fourth National Climate Assessment, Volume 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Wuebbles</a:t>
            </a:r>
            <a:r>
              <a:rPr lang="en-US" sz="1200" kern="1200" dirty="0">
                <a:solidFill>
                  <a:schemeClr val="tx1"/>
                </a:solidFill>
                <a:effectLst/>
                <a:latin typeface="+mn-lt"/>
                <a:ea typeface="+mn-ea"/>
                <a:cs typeface="+mn-cs"/>
              </a:rPr>
              <a:t>, D.J., D.W. Fahey, K.A. Hibbard, D.J. </a:t>
            </a:r>
            <a:r>
              <a:rPr lang="en-US" sz="1200" kern="1200" dirty="0" err="1">
                <a:solidFill>
                  <a:schemeClr val="tx1"/>
                </a:solidFill>
                <a:effectLst/>
                <a:latin typeface="+mn-lt"/>
                <a:ea typeface="+mn-ea"/>
                <a:cs typeface="+mn-cs"/>
              </a:rPr>
              <a:t>Dokken</a:t>
            </a:r>
            <a:r>
              <a:rPr lang="en-US" sz="1200" kern="1200" dirty="0">
                <a:solidFill>
                  <a:schemeClr val="tx1"/>
                </a:solidFill>
                <a:effectLst/>
                <a:latin typeface="+mn-lt"/>
                <a:ea typeface="+mn-ea"/>
                <a:cs typeface="+mn-cs"/>
              </a:rPr>
              <a:t>, B.C. Stewart, and T.K. </a:t>
            </a:r>
            <a:r>
              <a:rPr lang="en-US" sz="1200" kern="1200" dirty="0" err="1">
                <a:solidFill>
                  <a:schemeClr val="tx1"/>
                </a:solidFill>
                <a:effectLst/>
                <a:latin typeface="+mn-lt"/>
                <a:ea typeface="+mn-ea"/>
                <a:cs typeface="+mn-cs"/>
              </a:rPr>
              <a:t>Maycock</a:t>
            </a:r>
            <a:r>
              <a:rPr lang="en-US" sz="1200" kern="1200" dirty="0">
                <a:solidFill>
                  <a:schemeClr val="tx1"/>
                </a:solidFill>
                <a:effectLst/>
                <a:latin typeface="+mn-lt"/>
                <a:ea typeface="+mn-ea"/>
                <a:cs typeface="+mn-cs"/>
              </a:rPr>
              <a:t>, Eds. U.S. Global Change Research Program, Washington, DC, USA, 185-206. </a:t>
            </a:r>
            <a:r>
              <a:rPr lang="en-US" sz="1200" u="sng" kern="1200" dirty="0">
                <a:solidFill>
                  <a:schemeClr val="tx1"/>
                </a:solidFill>
                <a:effectLst/>
                <a:latin typeface="+mn-lt"/>
                <a:ea typeface="+mn-ea"/>
                <a:cs typeface="+mn-cs"/>
                <a:hlinkClick r:id="rId3"/>
              </a:rPr>
              <a:t>http://dx.doi.org/10.7930/J0N29V45</a:t>
            </a:r>
            <a:endParaRPr lang="en-US" sz="1200" u="sng" kern="1200" dirty="0">
              <a:solidFill>
                <a:schemeClr val="tx1"/>
              </a:solidFill>
              <a:effectLst/>
              <a:latin typeface="+mn-lt"/>
              <a:ea typeface="+mn-ea"/>
              <a:cs typeface="+mn-cs"/>
            </a:endParaRPr>
          </a:p>
          <a:p>
            <a:pPr marL="228600" indent="-228600">
              <a:buAutoNum type="arabicPeriod" startAt="23"/>
            </a:pPr>
            <a:endParaRPr lang="en-US" sz="1200" u="sng" kern="1200" dirty="0">
              <a:solidFill>
                <a:schemeClr val="tx1"/>
              </a:solidFill>
              <a:effectLst/>
              <a:latin typeface="+mn-lt"/>
              <a:ea typeface="+mn-ea"/>
              <a:cs typeface="+mn-cs"/>
            </a:endParaRPr>
          </a:p>
          <a:p>
            <a:pPr marL="0" indent="0">
              <a:buNone/>
            </a:pPr>
            <a:r>
              <a:rPr lang="en-US" sz="1200" kern="1200" dirty="0">
                <a:solidFill>
                  <a:schemeClr val="tx1"/>
                </a:solidFill>
                <a:effectLst/>
                <a:latin typeface="+mn-lt"/>
                <a:ea typeface="+mn-ea"/>
                <a:cs typeface="+mn-cs"/>
              </a:rPr>
              <a:t>30: USGCRP, 2016: </a:t>
            </a:r>
            <a:r>
              <a:rPr lang="en-US" sz="1200" i="1" kern="1200" dirty="0">
                <a:solidFill>
                  <a:schemeClr val="tx1"/>
                </a:solidFill>
                <a:effectLst/>
                <a:latin typeface="+mn-lt"/>
                <a:ea typeface="+mn-ea"/>
                <a:cs typeface="+mn-cs"/>
              </a:rPr>
              <a:t>The Impacts of Climate Change on Human Health in the United States: A Scientific Assessment</a:t>
            </a: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U.S. Global Change Research Program, Washington, DC, 312 pp. </a:t>
            </a:r>
            <a:r>
              <a:rPr lang="en-US" sz="1200" u="sng" kern="1200" dirty="0">
                <a:solidFill>
                  <a:schemeClr val="tx1"/>
                </a:solidFill>
                <a:effectLst/>
                <a:latin typeface="+mn-lt"/>
                <a:ea typeface="+mn-ea"/>
                <a:cs typeface="+mn-cs"/>
                <a:hlinkClick r:id="rId4"/>
              </a:rPr>
              <a:t>http://dx.doi.org/10.7930/J0R49NQX</a:t>
            </a:r>
            <a:endParaRPr lang="en-US" dirty="0"/>
          </a:p>
        </p:txBody>
      </p:sp>
      <p:sp>
        <p:nvSpPr>
          <p:cNvPr id="4" name="Slide Number Placeholder 3"/>
          <p:cNvSpPr>
            <a:spLocks noGrp="1"/>
          </p:cNvSpPr>
          <p:nvPr>
            <p:ph type="sldNum" sz="quarter" idx="10"/>
          </p:nvPr>
        </p:nvSpPr>
        <p:spPr/>
        <p:txBody>
          <a:bodyPr/>
          <a:lstStyle/>
          <a:p>
            <a:fld id="{E8CE6CB7-542C-0A40-A1D9-CA6EADA0C63B}" type="slidenum">
              <a:rPr lang="en-US" smtClean="0"/>
              <a:t>18</a:t>
            </a:fld>
            <a:endParaRPr lang="en-US"/>
          </a:p>
        </p:txBody>
      </p:sp>
    </p:spTree>
    <p:extLst>
      <p:ext uri="{BB962C8B-B14F-4D97-AF65-F5344CB8AC3E}">
        <p14:creationId xmlns:p14="http://schemas.microsoft.com/office/powerpoint/2010/main" val="1308209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https://nca2018.globalchange.gov/chapter/25/</a:t>
            </a:r>
          </a:p>
        </p:txBody>
      </p:sp>
      <p:sp>
        <p:nvSpPr>
          <p:cNvPr id="4" name="Slide Number Placeholder 3"/>
          <p:cNvSpPr>
            <a:spLocks noGrp="1"/>
          </p:cNvSpPr>
          <p:nvPr>
            <p:ph type="sldNum" sz="quarter" idx="5"/>
          </p:nvPr>
        </p:nvSpPr>
        <p:spPr/>
        <p:txBody>
          <a:bodyPr/>
          <a:lstStyle/>
          <a:p>
            <a:fld id="{E8CE6CB7-542C-0A40-A1D9-CA6EADA0C63B}" type="slidenum">
              <a:rPr lang="en-US" smtClean="0"/>
              <a:t>21</a:t>
            </a:fld>
            <a:endParaRPr lang="en-US"/>
          </a:p>
        </p:txBody>
      </p:sp>
    </p:spTree>
    <p:extLst>
      <p:ext uri="{BB962C8B-B14F-4D97-AF65-F5344CB8AC3E}">
        <p14:creationId xmlns:p14="http://schemas.microsoft.com/office/powerpoint/2010/main" val="2669717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CA814D6-62CF-A848-A324-10AD242EF3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308113" y="2919060"/>
            <a:ext cx="6858000" cy="1655762"/>
          </a:xfrm>
        </p:spPr>
        <p:txBody>
          <a:bodyPr>
            <a:normAutofit/>
          </a:bodyPr>
          <a:lstStyle>
            <a:lvl1pPr marL="0" indent="0" algn="l">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a:t>
            </a:r>
          </a:p>
          <a:p>
            <a:r>
              <a:rPr lang="en-US" i="1" dirty="0"/>
              <a:t>Affiliation</a:t>
            </a:r>
          </a:p>
          <a:p>
            <a:endParaRPr lang="en-US" dirty="0"/>
          </a:p>
          <a:p>
            <a:r>
              <a:rPr lang="en-US" dirty="0"/>
              <a:t>Date</a:t>
            </a:r>
          </a:p>
        </p:txBody>
      </p:sp>
      <p:sp>
        <p:nvSpPr>
          <p:cNvPr id="8" name="Rectangle 7">
            <a:extLst>
              <a:ext uri="{FF2B5EF4-FFF2-40B4-BE49-F238E27FC236}">
                <a16:creationId xmlns:a16="http://schemas.microsoft.com/office/drawing/2014/main" id="{2A530860-5D58-5042-BB93-C7592BB8BF8A}"/>
              </a:ext>
            </a:extLst>
          </p:cNvPr>
          <p:cNvSpPr/>
          <p:nvPr userDrawn="1"/>
        </p:nvSpPr>
        <p:spPr>
          <a:xfrm>
            <a:off x="-1" y="1370346"/>
            <a:ext cx="6705601" cy="1257398"/>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370346"/>
            <a:ext cx="6397487" cy="769441"/>
          </a:xfrm>
          <a:prstGeom prst="rect">
            <a:avLst/>
          </a:prstGeom>
        </p:spPr>
        <p:txBody>
          <a:bodyPr wrap="square">
            <a:spAutoFit/>
          </a:bodyPr>
          <a:lstStyle/>
          <a:p>
            <a:r>
              <a:rPr lang="en-US" sz="2200" b="1" dirty="0">
                <a:solidFill>
                  <a:prstClr val="white"/>
                </a:solidFill>
                <a:cs typeface="Calibri" panose="020F0502020204030204" pitchFamily="34" charset="0"/>
              </a:rPr>
              <a:t>Fourth National Climate Assessment, Vol II — Impacts, Risks, and Adaptation in the United States</a:t>
            </a:r>
          </a:p>
        </p:txBody>
      </p:sp>
      <p:pic>
        <p:nvPicPr>
          <p:cNvPr id="15" name="Picture 14">
            <a:extLst>
              <a:ext uri="{FF2B5EF4-FFF2-40B4-BE49-F238E27FC236}">
                <a16:creationId xmlns:a16="http://schemas.microsoft.com/office/drawing/2014/main" id="{0618150B-E1DF-2F46-98D9-E8DB8E677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
        <p:nvSpPr>
          <p:cNvPr id="11" name="Text Placeholder 10"/>
          <p:cNvSpPr>
            <a:spLocks noGrp="1"/>
          </p:cNvSpPr>
          <p:nvPr>
            <p:ph type="body" sz="quarter" idx="15" hasCustomPrompt="1"/>
          </p:nvPr>
        </p:nvSpPr>
        <p:spPr>
          <a:xfrm>
            <a:off x="307975" y="2157399"/>
            <a:ext cx="6070600" cy="384175"/>
          </a:xfrm>
        </p:spPr>
        <p:txBody>
          <a:bodyPr anchor="ctr">
            <a:normAutofit/>
          </a:bodyPr>
          <a:lstStyle>
            <a:lvl1pPr marL="0" indent="0">
              <a:buNone/>
              <a:defRPr sz="1600" b="1" i="1" baseline="0">
                <a:solidFill>
                  <a:schemeClr val="bg1"/>
                </a:solidFill>
              </a:defRPr>
            </a:lvl1pPr>
          </a:lstStyle>
          <a:p>
            <a:pPr lvl="0"/>
            <a:r>
              <a:rPr lang="en-US" dirty="0"/>
              <a:t>Click to enter Chapter # | Chapter Title</a:t>
            </a:r>
          </a:p>
        </p:txBody>
      </p:sp>
    </p:spTree>
    <p:extLst>
      <p:ext uri="{BB962C8B-B14F-4D97-AF65-F5344CB8AC3E}">
        <p14:creationId xmlns:p14="http://schemas.microsoft.com/office/powerpoint/2010/main" val="2291039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9440" y="612043"/>
            <a:ext cx="1420426" cy="1110685"/>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hasCustomPrompt="1"/>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dirty="0"/>
              <a:t>Key Message</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
        <p:nvSpPr>
          <p:cNvPr id="9" name="Text Placeholder 8"/>
          <p:cNvSpPr>
            <a:spLocks noGrp="1"/>
          </p:cNvSpPr>
          <p:nvPr>
            <p:ph type="body" sz="quarter" idx="13" hasCustomPrompt="1"/>
          </p:nvPr>
        </p:nvSpPr>
        <p:spPr>
          <a:xfrm>
            <a:off x="628650" y="1825625"/>
            <a:ext cx="7886700" cy="447058"/>
          </a:xfrm>
        </p:spPr>
        <p:txBody>
          <a:bodyPr/>
          <a:lstStyle>
            <a:lvl1pPr marL="0" indent="0">
              <a:buNone/>
              <a:defRPr sz="2400" b="1" baseline="0">
                <a:solidFill>
                  <a:srgbClr val="385623"/>
                </a:solidFill>
              </a:defRPr>
            </a:lvl1pPr>
          </a:lstStyle>
          <a:p>
            <a:pPr lvl="0"/>
            <a:r>
              <a:rPr lang="en-US" dirty="0"/>
              <a:t>Click to enter Key Message title</a:t>
            </a:r>
          </a:p>
        </p:txBody>
      </p:sp>
    </p:spTree>
    <p:extLst>
      <p:ext uri="{BB962C8B-B14F-4D97-AF65-F5344CB8AC3E}">
        <p14:creationId xmlns:p14="http://schemas.microsoft.com/office/powerpoint/2010/main" val="1051106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9440" y="612043"/>
            <a:ext cx="1420426" cy="1110685"/>
          </a:xfrm>
          <a:prstGeom prst="rect">
            <a:avLst/>
          </a:prstGeom>
          <a:solidFill>
            <a:schemeClr val="accent1">
              <a:alpha val="41000"/>
            </a:schemeClr>
          </a:solidFill>
        </p:spPr>
      </p:pic>
      <p:sp>
        <p:nvSpPr>
          <p:cNvPr id="3" name="Content Placeholder 2"/>
          <p:cNvSpPr>
            <a:spLocks noGrp="1"/>
          </p:cNvSpPr>
          <p:nvPr>
            <p:ph idx="1" hasCustomPrompt="1"/>
          </p:nvPr>
        </p:nvSpPr>
        <p:spPr>
          <a:xfrm>
            <a:off x="628650" y="1825625"/>
            <a:ext cx="7886700" cy="4351337"/>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7" name="Text Placeholder 9"/>
          <p:cNvSpPr>
            <a:spLocks noGrp="1"/>
          </p:cNvSpPr>
          <p:nvPr>
            <p:ph type="body" sz="quarter" idx="10"/>
          </p:nvPr>
        </p:nvSpPr>
        <p:spPr>
          <a:xfrm>
            <a:off x="1074198" y="612043"/>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044"/>
            <a:ext cx="784386" cy="804671"/>
          </a:xfrm>
          <a:prstGeom prst="rect">
            <a:avLst/>
          </a:prstGeom>
        </p:spPr>
      </p:pic>
      <p:sp>
        <p:nvSpPr>
          <p:cNvPr id="8" name="Text Placeholder 7"/>
          <p:cNvSpPr>
            <a:spLocks noGrp="1"/>
          </p:cNvSpPr>
          <p:nvPr>
            <p:ph type="body" sz="quarter" idx="11" hasCustomPrompt="1"/>
          </p:nvPr>
        </p:nvSpPr>
        <p:spPr>
          <a:xfrm>
            <a:off x="207963" y="612116"/>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5"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17414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887391" y="457200"/>
            <a:ext cx="4629150" cy="5403851"/>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629841" y="457200"/>
            <a:ext cx="2949178" cy="1600200"/>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a:t>Click to edit Master title style</a:t>
            </a:r>
            <a:endParaRPr lang="en-US" dirty="0"/>
          </a:p>
        </p:txBody>
      </p:sp>
      <p:sp>
        <p:nvSpPr>
          <p:cNvPr id="4" name="Text Placeholder 3"/>
          <p:cNvSpPr>
            <a:spLocks noGrp="1"/>
          </p:cNvSpPr>
          <p:nvPr>
            <p:ph type="body" sz="half" idx="2" hasCustomPrompt="1"/>
          </p:nvPr>
        </p:nvSpPr>
        <p:spPr>
          <a:xfrm>
            <a:off x="629841" y="2057400"/>
            <a:ext cx="2949178" cy="3811588"/>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252237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icture with Caption">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9841" y="457201"/>
            <a:ext cx="7886700" cy="3013968"/>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629841" y="3586578"/>
            <a:ext cx="7886700" cy="772357"/>
          </a:xfrm>
          <a:solidFill>
            <a:srgbClr val="385623"/>
          </a:solidFill>
          <a:ln w="19050">
            <a:solidFill>
              <a:srgbClr val="385623"/>
            </a:solidFill>
          </a:ln>
        </p:spPr>
        <p:txBody>
          <a:bodyPr anchor="b">
            <a:normAutofit/>
          </a:bodyPr>
          <a:lstStyle>
            <a:lvl1pPr>
              <a:defRPr sz="2400" b="1" baseline="0">
                <a:solidFill>
                  <a:schemeClr val="bg1"/>
                </a:solidFill>
                <a:latin typeface="+mn-lt"/>
              </a:defRPr>
            </a:lvl1pPr>
          </a:lstStyle>
          <a:p>
            <a:r>
              <a:rPr lang="en-US" dirty="0"/>
              <a:t>Click to edit Figure Title</a:t>
            </a:r>
          </a:p>
        </p:txBody>
      </p:sp>
      <p:sp>
        <p:nvSpPr>
          <p:cNvPr id="4" name="Text Placeholder 3"/>
          <p:cNvSpPr>
            <a:spLocks noGrp="1"/>
          </p:cNvSpPr>
          <p:nvPr>
            <p:ph type="body" sz="half" idx="2" hasCustomPrompt="1"/>
          </p:nvPr>
        </p:nvSpPr>
        <p:spPr>
          <a:xfrm>
            <a:off x="629841" y="4358936"/>
            <a:ext cx="7886700" cy="1510052"/>
          </a:xfrm>
          <a:ln w="19050">
            <a:solidFill>
              <a:srgbClr val="385623"/>
            </a:solidFill>
          </a:ln>
        </p:spPr>
        <p:txBody>
          <a:bodyPr/>
          <a:lstStyle>
            <a:lvl1pPr marL="0" indent="0">
              <a:lnSpc>
                <a:spcPct val="100000"/>
              </a:lnSpc>
              <a:spcBef>
                <a:spcPts val="0"/>
              </a:spcBef>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Caption</a:t>
            </a:r>
          </a:p>
        </p:txBody>
      </p:sp>
      <p:sp>
        <p:nvSpPr>
          <p:cNvPr id="6"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412092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29440" y="612043"/>
            <a:ext cx="1420426" cy="1110685"/>
          </a:xfrm>
          <a:prstGeom prst="rect">
            <a:avLst/>
          </a:prstGeom>
          <a:solidFill>
            <a:schemeClr val="accent1">
              <a:alpha val="41000"/>
            </a:schemeClr>
          </a:solidFill>
        </p:spPr>
      </p:pic>
      <p:sp>
        <p:nvSpPr>
          <p:cNvPr id="3" name="Content Placeholder 2"/>
          <p:cNvSpPr>
            <a:spLocks noGrp="1"/>
          </p:cNvSpPr>
          <p:nvPr>
            <p:ph sz="half" idx="1"/>
          </p:nvPr>
        </p:nvSpPr>
        <p:spPr>
          <a:xfrm>
            <a:off x="6286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9"/>
          <p:cNvSpPr>
            <a:spLocks noGrp="1"/>
          </p:cNvSpPr>
          <p:nvPr>
            <p:ph type="body" sz="quarter" idx="10"/>
          </p:nvPr>
        </p:nvSpPr>
        <p:spPr>
          <a:xfrm>
            <a:off x="1074198" y="612648"/>
            <a:ext cx="7441152" cy="804935"/>
          </a:xfrm>
        </p:spPr>
        <p:txBody>
          <a:bodyPr anchor="ctr">
            <a:normAutofit/>
          </a:bodyPr>
          <a:lstStyle>
            <a:lvl1pPr marL="0" indent="0">
              <a:buNone/>
              <a:defRPr sz="4400">
                <a:solidFill>
                  <a:srgbClr val="385623"/>
                </a:solidFill>
                <a:latin typeface="+mj-lt"/>
              </a:defRPr>
            </a:lvl1pPr>
          </a:lstStyle>
          <a:p>
            <a:pPr lvl="0"/>
            <a:r>
              <a:rPr lang="en-US"/>
              <a:t>Edit Master text styles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7881" y="612648"/>
            <a:ext cx="784386" cy="804671"/>
          </a:xfrm>
          <a:prstGeom prst="rect">
            <a:avLst/>
          </a:prstGeom>
        </p:spPr>
      </p:pic>
      <p:sp>
        <p:nvSpPr>
          <p:cNvPr id="9" name="Text Placeholder 7"/>
          <p:cNvSpPr>
            <a:spLocks noGrp="1"/>
          </p:cNvSpPr>
          <p:nvPr>
            <p:ph type="body" sz="quarter" idx="11" hasCustomPrompt="1"/>
          </p:nvPr>
        </p:nvSpPr>
        <p:spPr>
          <a:xfrm>
            <a:off x="207963" y="612648"/>
            <a:ext cx="784225" cy="804862"/>
          </a:xfrm>
        </p:spPr>
        <p:txBody>
          <a:bodyPr anchor="ctr">
            <a:normAutofit/>
          </a:bodyPr>
          <a:lstStyle>
            <a:lvl1pPr marL="0" indent="0" algn="ctr">
              <a:buNone/>
              <a:defRPr sz="4000" b="0">
                <a:solidFill>
                  <a:schemeClr val="bg1"/>
                </a:solidFill>
              </a:defRPr>
            </a:lvl1pPr>
          </a:lstStyle>
          <a:p>
            <a:pPr lvl="0"/>
            <a:r>
              <a:rPr lang="en-US" dirty="0"/>
              <a:t>#</a:t>
            </a:r>
          </a:p>
        </p:txBody>
      </p:sp>
      <p:sp>
        <p:nvSpPr>
          <p:cNvPr id="11" name="Text Placeholder 4"/>
          <p:cNvSpPr>
            <a:spLocks noGrp="1"/>
          </p:cNvSpPr>
          <p:nvPr>
            <p:ph type="body" sz="quarter" idx="12" hasCustomPrompt="1"/>
          </p:nvPr>
        </p:nvSpPr>
        <p:spPr>
          <a:xfrm>
            <a:off x="207963" y="61913"/>
            <a:ext cx="8714095" cy="284162"/>
          </a:xfrm>
        </p:spPr>
        <p:txBody>
          <a:bodyPr anchor="ctr">
            <a:noAutofit/>
          </a:bodyPr>
          <a:lstStyle>
            <a:lvl1pPr marL="0" indent="0" algn="r">
              <a:buNone/>
              <a:defRPr sz="1400" b="1" baseline="0">
                <a:solidFill>
                  <a:schemeClr val="bg1">
                    <a:lumMod val="50000"/>
                  </a:schemeClr>
                </a:solidFill>
              </a:defRPr>
            </a:lvl1pPr>
          </a:lstStyle>
          <a:p>
            <a:pPr lvl="0"/>
            <a:r>
              <a:rPr lang="en-US" dirty="0"/>
              <a:t>Click to enter chapter # and title</a:t>
            </a:r>
          </a:p>
        </p:txBody>
      </p:sp>
    </p:spTree>
    <p:extLst>
      <p:ext uri="{BB962C8B-B14F-4D97-AF65-F5344CB8AC3E}">
        <p14:creationId xmlns:p14="http://schemas.microsoft.com/office/powerpoint/2010/main" val="301666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37265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1" y="1698820"/>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3" name="Subtitle 2"/>
          <p:cNvSpPr>
            <a:spLocks noGrp="1"/>
          </p:cNvSpPr>
          <p:nvPr>
            <p:ph type="subTitle" idx="1" hasCustomPrompt="1"/>
          </p:nvPr>
        </p:nvSpPr>
        <p:spPr>
          <a:xfrm>
            <a:off x="308113" y="2228296"/>
            <a:ext cx="6858000" cy="914400"/>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3" y="169882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Recommended chapter citation</a:t>
            </a: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prstClr val="white"/>
              </a:solidFill>
            </a:endParaRPr>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0" y="3660963"/>
            <a:ext cx="6705601" cy="400110"/>
          </a:xfrm>
          <a:prstGeom prst="rect">
            <a:avLst/>
          </a:prstGeom>
          <a:solidFill>
            <a:srgbClr val="6D5B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prstClr val="white"/>
              </a:solidFill>
            </a:endParaRPr>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2" y="3644270"/>
            <a:ext cx="6397487" cy="400110"/>
          </a:xfrm>
          <a:prstGeom prst="rect">
            <a:avLst/>
          </a:prstGeom>
        </p:spPr>
        <p:txBody>
          <a:bodyPr wrap="square">
            <a:spAutoFit/>
          </a:bodyPr>
          <a:lstStyle/>
          <a:p>
            <a:r>
              <a:rPr lang="en-US" sz="2000" b="1" dirty="0">
                <a:solidFill>
                  <a:prstClr val="white"/>
                </a:solidFill>
                <a:cs typeface="Calibri" panose="020F0502020204030204" pitchFamily="34" charset="0"/>
              </a:rPr>
              <a:t>Read the full chapter</a:t>
            </a:r>
          </a:p>
        </p:txBody>
      </p:sp>
      <p:sp>
        <p:nvSpPr>
          <p:cNvPr id="2" name="TextBox 1"/>
          <p:cNvSpPr txBox="1"/>
          <p:nvPr userDrawn="1"/>
        </p:nvSpPr>
        <p:spPr>
          <a:xfrm>
            <a:off x="1500898" y="5811560"/>
            <a:ext cx="6249879" cy="707886"/>
          </a:xfrm>
          <a:prstGeom prst="rect">
            <a:avLst/>
          </a:prstGeom>
          <a:noFill/>
        </p:spPr>
        <p:txBody>
          <a:bodyPr wrap="square" rtlCol="0" anchor="ctr">
            <a:spAutoFit/>
          </a:bodyPr>
          <a:lstStyle/>
          <a:p>
            <a:pPr algn="ctr">
              <a:defRPr/>
            </a:pPr>
            <a:r>
              <a:rPr lang="en-US" sz="4000" dirty="0">
                <a:solidFill>
                  <a:prstClr val="white"/>
                </a:solidFill>
              </a:rPr>
              <a:t>nca2018.globalchange.gov</a:t>
            </a:r>
          </a:p>
        </p:txBody>
      </p:sp>
      <p:sp>
        <p:nvSpPr>
          <p:cNvPr id="6" name="Text Placeholder 5"/>
          <p:cNvSpPr>
            <a:spLocks noGrp="1"/>
          </p:cNvSpPr>
          <p:nvPr>
            <p:ph type="body" sz="quarter" idx="10" hasCustomPrompt="1"/>
          </p:nvPr>
        </p:nvSpPr>
        <p:spPr>
          <a:xfrm>
            <a:off x="308113" y="4199572"/>
            <a:ext cx="6858000"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16" name="Picture 15">
            <a:extLst>
              <a:ext uri="{FF2B5EF4-FFF2-40B4-BE49-F238E27FC236}">
                <a16:creationId xmlns:a16="http://schemas.microsoft.com/office/drawing/2014/main" id="{0618150B-E1DF-2F46-98D9-E8DB8E677D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625" y="911861"/>
            <a:ext cx="1841223" cy="345537"/>
          </a:xfrm>
          <a:prstGeom prst="rect">
            <a:avLst/>
          </a:prstGeom>
        </p:spPr>
      </p:pic>
    </p:spTree>
    <p:extLst>
      <p:ext uri="{BB962C8B-B14F-4D97-AF65-F5344CB8AC3E}">
        <p14:creationId xmlns:p14="http://schemas.microsoft.com/office/powerpoint/2010/main" val="14304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91BE2127-7CC2-774A-88FB-31EA0CC0EB5D}"/>
              </a:ext>
            </a:extLst>
          </p:cNvPr>
          <p:cNvSpPr/>
          <p:nvPr userDrawn="1"/>
        </p:nvSpPr>
        <p:spPr>
          <a:xfrm>
            <a:off x="1858781" y="6456685"/>
            <a:ext cx="5426439" cy="400110"/>
          </a:xfrm>
          <a:prstGeom prst="rect">
            <a:avLst/>
          </a:prstGeom>
        </p:spPr>
        <p:txBody>
          <a:bodyPr wrap="square">
            <a:spAutoFit/>
          </a:bodyPr>
          <a:lstStyle/>
          <a:p>
            <a:pPr algn="ctr"/>
            <a:r>
              <a:rPr lang="en-US" sz="1000" dirty="0">
                <a:solidFill>
                  <a:schemeClr val="bg1">
                    <a:lumMod val="50000"/>
                  </a:schemeClr>
                </a:solidFill>
              </a:rPr>
              <a:t>Fourth National Climate Assessment, Vol II — Impacts, Risks, and Adaptation in the United States</a:t>
            </a:r>
          </a:p>
          <a:p>
            <a:pPr algn="ctr"/>
            <a:r>
              <a:rPr lang="en-US" sz="1000" dirty="0">
                <a:solidFill>
                  <a:schemeClr val="bg1">
                    <a:lumMod val="50000"/>
                  </a:schemeClr>
                </a:solidFill>
              </a:rPr>
              <a:t>nca2018.globalchange.gov</a:t>
            </a:r>
          </a:p>
        </p:txBody>
      </p:sp>
      <p:pic>
        <p:nvPicPr>
          <p:cNvPr id="9" name="Picture 8">
            <a:extLst>
              <a:ext uri="{FF2B5EF4-FFF2-40B4-BE49-F238E27FC236}">
                <a16:creationId xmlns:a16="http://schemas.microsoft.com/office/drawing/2014/main" id="{43EB4777-35ED-D34B-846A-89930A4D882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33170" y="6492874"/>
            <a:ext cx="1356610" cy="308320"/>
          </a:xfrm>
          <a:prstGeom prst="rect">
            <a:avLst/>
          </a:prstGeom>
        </p:spPr>
      </p:pic>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lumMod val="65000"/>
                  </a:schemeClr>
                </a:solidFill>
                <a:latin typeface="Calibri"/>
                <a:ea typeface="Calibri"/>
                <a:cs typeface="Calibri"/>
                <a:sym typeface="Calibri"/>
              </a:rPr>
              <a:t>‹#›</a:t>
            </a:fld>
            <a:endParaRPr lang="en-US" sz="1200" b="0" i="0" u="none" strike="noStrike" cap="none" baseline="0" dirty="0">
              <a:solidFill>
                <a:schemeClr val="bg1">
                  <a:lumMod val="65000"/>
                </a:schemeClr>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2" r:id="rId1"/>
    <p:sldLayoutId id="2147483677" r:id="rId2"/>
    <p:sldLayoutId id="2147483678" r:id="rId3"/>
    <p:sldLayoutId id="2147483669" r:id="rId4"/>
    <p:sldLayoutId id="2147483675" r:id="rId5"/>
    <p:sldLayoutId id="2147483664" r:id="rId6"/>
    <p:sldLayoutId id="214748368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prism.oregonstate.edu/"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dx.doi.org/10.1073/pnas.160717111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dx.doi.org/10.1175/1520-0442(2003)016%3c0982:svatcc%3e2.0.co;2" TargetMode="External"/><Relationship Id="rId4" Type="http://schemas.openxmlformats.org/officeDocument/2006/relationships/hyperlink" Target="https://tidesandcurrents.noaa.gov/sltrends/sltrends_station.shtml?stnid=941429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dx.doi.org/10.1029/2002JD002670" TargetMode="External"/><Relationship Id="rId5" Type="http://schemas.openxmlformats.org/officeDocument/2006/relationships/hyperlink" Target="https://www.esrl.noaa.gov/psd/ipcc/" TargetMode="External"/><Relationship Id="rId4" Type="http://schemas.openxmlformats.org/officeDocument/2006/relationships/hyperlink" Target="http://dx.doi.org/10.1175/BAMS-D-17-0119.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dx.doi.org/10.1038/nclimate2648" TargetMode="External"/><Relationship Id="rId4" Type="http://schemas.openxmlformats.org/officeDocument/2006/relationships/hyperlink" Target="http://www.ipcc.ch/publications_and_data/publications_ipcc_fourth_assessment_report_wg1_report_the_physical_science_basis.ht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dx.doi.org/10.7930/J0R49NQX" TargetMode="External"/><Relationship Id="rId4" Type="http://schemas.openxmlformats.org/officeDocument/2006/relationships/hyperlink" Target="http://dx.doi.org/10.7930/J0N29V45"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doi.org/10.7930/NCA4.2018.CH2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dx.doi.org/10.7930/J0N29V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4" name="Text Placeholder 3"/>
          <p:cNvSpPr>
            <a:spLocks noGrp="1"/>
          </p:cNvSpPr>
          <p:nvPr>
            <p:ph type="body" sz="quarter" idx="15"/>
          </p:nvPr>
        </p:nvSpPr>
        <p:spPr/>
        <p:txBody>
          <a:bodyPr/>
          <a:lstStyle/>
          <a:p>
            <a:r>
              <a:rPr lang="en-US" dirty="0"/>
              <a:t>Chapter 25 | Southwest</a:t>
            </a:r>
          </a:p>
        </p:txBody>
      </p:sp>
    </p:spTree>
    <p:extLst>
      <p:ext uri="{BB962C8B-B14F-4D97-AF65-F5344CB8AC3E}">
        <p14:creationId xmlns:p14="http://schemas.microsoft.com/office/powerpoint/2010/main" val="2563332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FFD67B-89AC-4DAE-AC46-8A5BA06F700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929895" y="424165"/>
            <a:ext cx="3270229" cy="2159682"/>
          </a:xfrm>
        </p:spPr>
      </p:pic>
      <p:sp>
        <p:nvSpPr>
          <p:cNvPr id="3" name="Title 2">
            <a:extLst>
              <a:ext uri="{FF2B5EF4-FFF2-40B4-BE49-F238E27FC236}">
                <a16:creationId xmlns:a16="http://schemas.microsoft.com/office/drawing/2014/main" id="{BAD45CE4-FC94-4558-BDBD-3CB91DD32810}"/>
              </a:ext>
            </a:extLst>
          </p:cNvPr>
          <p:cNvSpPr>
            <a:spLocks noGrp="1"/>
          </p:cNvSpPr>
          <p:nvPr>
            <p:ph type="title"/>
          </p:nvPr>
        </p:nvSpPr>
        <p:spPr>
          <a:xfrm>
            <a:off x="629841" y="2976978"/>
            <a:ext cx="7886700" cy="772357"/>
          </a:xfrm>
        </p:spPr>
        <p:txBody>
          <a:bodyPr>
            <a:normAutofit/>
          </a:bodyPr>
          <a:lstStyle/>
          <a:p>
            <a:r>
              <a:rPr lang="en-US" dirty="0"/>
              <a:t>Fig. 25.2: Actions Responding to Climate Change Impacts and Vulnerabilities</a:t>
            </a:r>
          </a:p>
        </p:txBody>
      </p:sp>
      <p:sp>
        <p:nvSpPr>
          <p:cNvPr id="4" name="Text Placeholder 3">
            <a:extLst>
              <a:ext uri="{FF2B5EF4-FFF2-40B4-BE49-F238E27FC236}">
                <a16:creationId xmlns:a16="http://schemas.microsoft.com/office/drawing/2014/main" id="{733BA8D7-3C28-44B9-8A38-2CE2CCBB7A20}"/>
              </a:ext>
            </a:extLst>
          </p:cNvPr>
          <p:cNvSpPr>
            <a:spLocks noGrp="1"/>
          </p:cNvSpPr>
          <p:nvPr>
            <p:ph type="body" sz="half" idx="2"/>
          </p:nvPr>
        </p:nvSpPr>
        <p:spPr>
          <a:xfrm>
            <a:off x="629841" y="3749335"/>
            <a:ext cx="7886700" cy="2539705"/>
          </a:xfrm>
        </p:spPr>
        <p:txBody>
          <a:bodyPr>
            <a:noAutofit/>
          </a:bodyPr>
          <a:lstStyle/>
          <a:p>
            <a:r>
              <a:rPr lang="en-US" sz="1000" dirty="0"/>
              <a:t>These examples illustrate actions that people, communities, and governments are taking in response to past impacts of climate change and future vulnerabilities. </a:t>
            </a:r>
            <a:r>
              <a:rPr lang="en-US" sz="1000" b="1" dirty="0"/>
              <a:t>Coastal protection</a:t>
            </a:r>
            <a:r>
              <a:rPr lang="en-US" sz="1000" dirty="0"/>
              <a:t>: In response to sea level rise and storm surge in San Francisco Bay, federal, state, and local agencies, supported by voter-approved funds, are restoring coastal habitats and levees to protect cities from flooding. </a:t>
            </a:r>
            <a:r>
              <a:rPr lang="en-US" sz="1000" b="1" dirty="0"/>
              <a:t>Crop water savings</a:t>
            </a:r>
            <a:r>
              <a:rPr lang="en-US" sz="1000" dirty="0"/>
              <a:t>: The risk of reduced food production increases as climate change intensifies drought. In the Gila River Basin, local government agencies have lined 15 miles (24 km) of irrigation canals to reduce seepage from the canals, saving enough water to irrigate approximately 8,500 acres (3,400 hectares) of alfalfa and other crops each year. </a:t>
            </a:r>
            <a:r>
              <a:rPr lang="en-US" sz="1000" b="1" dirty="0"/>
              <a:t>Cultural fire restoration</a:t>
            </a:r>
            <a:r>
              <a:rPr lang="en-US" sz="1000" dirty="0"/>
              <a:t>: Reintroduction of cultural burning by the Yurok Tribe in northern California reduces wildfire risks and protects public and tribal trust resources. </a:t>
            </a:r>
            <a:r>
              <a:rPr lang="en-US" sz="1000" b="1" dirty="0"/>
              <a:t>Desert soil restoration</a:t>
            </a:r>
            <a:r>
              <a:rPr lang="en-US" sz="1000" dirty="0"/>
              <a:t>: In Utah, transplanting native and drought-resistant microbial communities improves soil fertility and guards against erosion. </a:t>
            </a:r>
            <a:r>
              <a:rPr lang="en-US" sz="1000" b="1" dirty="0"/>
              <a:t>Health protection</a:t>
            </a:r>
            <a:r>
              <a:rPr lang="en-US" sz="1000" dirty="0"/>
              <a:t>: To reduce heat-associated injury and deaths on Arizona trails, the City of Phoenix and Arizona tourism organizations developed a campaign “Take a Hike. Do it Right.” Signs at trailheads and on websites remind hikers to bring water, stay hydrated, and stay aware of environmental conditions. </a:t>
            </a:r>
            <a:r>
              <a:rPr lang="en-US" sz="1000" b="1" dirty="0"/>
              <a:t>Ranching and habitat</a:t>
            </a:r>
            <a:r>
              <a:rPr lang="en-US" sz="1000" dirty="0"/>
              <a:t>: The </a:t>
            </a:r>
            <a:r>
              <a:rPr lang="en-US" sz="1000" dirty="0" err="1"/>
              <a:t>Malpai</a:t>
            </a:r>
            <a:r>
              <a:rPr lang="en-US" sz="1000" dirty="0"/>
              <a:t> Borderlands Group in Arizona and New Mexico integrates native plant and wildlife conservation into private ranching. </a:t>
            </a:r>
            <a:r>
              <a:rPr lang="en-US" sz="1000" b="1" dirty="0"/>
              <a:t>Rooftop solar</a:t>
            </a:r>
            <a:r>
              <a:rPr lang="en-US" sz="1000" dirty="0"/>
              <a:t>: The state governments of California, Colorado, and Nevada have enacted policies that support rooftop solar on homes, which reduces greenhouse gas emissions, improves reliability of the electricity generation system, and creates local small businesses and new jobs. </a:t>
            </a:r>
            <a:r>
              <a:rPr lang="en-US" sz="1000" b="1" dirty="0"/>
              <a:t>Water conservation</a:t>
            </a:r>
            <a:r>
              <a:rPr lang="en-US" sz="1000" dirty="0"/>
              <a:t>: Drought in the Colorado River Basin has reduced the volume of water in both Lake Mead and Lake Powell by over half. The United States, Mexico, and state governments have mobilized users to conserve water, keeping the lake above a critical level. </a:t>
            </a:r>
            <a:r>
              <a:rPr lang="en-US" sz="1000" b="1" dirty="0"/>
              <a:t>Wildfire fuel reduction</a:t>
            </a:r>
            <a:r>
              <a:rPr lang="en-US" sz="1000" dirty="0"/>
              <a:t>: In response to severe wildfires, the City of Flagstaff, Arizona, enacted a bond to fund reduction of fire fuels in forests around the town. </a:t>
            </a:r>
            <a:r>
              <a:rPr lang="en-US" sz="1000" i="1" dirty="0"/>
              <a:t>Source: National Park Service.</a:t>
            </a:r>
          </a:p>
        </p:txBody>
      </p:sp>
      <p:sp>
        <p:nvSpPr>
          <p:cNvPr id="5" name="Text Placeholder 4">
            <a:extLst>
              <a:ext uri="{FF2B5EF4-FFF2-40B4-BE49-F238E27FC236}">
                <a16:creationId xmlns:a16="http://schemas.microsoft.com/office/drawing/2014/main" id="{4AF25909-0DC5-4FAF-863D-F1B925484BD3}"/>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2275872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E003280-2705-487D-B395-569E2BF57D5E}"/>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230777" y="457200"/>
            <a:ext cx="4685622" cy="3014663"/>
          </a:xfrm>
        </p:spPr>
      </p:pic>
      <p:sp>
        <p:nvSpPr>
          <p:cNvPr id="3" name="Title 2">
            <a:extLst>
              <a:ext uri="{FF2B5EF4-FFF2-40B4-BE49-F238E27FC236}">
                <a16:creationId xmlns:a16="http://schemas.microsoft.com/office/drawing/2014/main" id="{AF60E305-0672-41C5-A66F-142CD84D6236}"/>
              </a:ext>
            </a:extLst>
          </p:cNvPr>
          <p:cNvSpPr>
            <a:spLocks noGrp="1"/>
          </p:cNvSpPr>
          <p:nvPr>
            <p:ph type="title"/>
          </p:nvPr>
        </p:nvSpPr>
        <p:spPr/>
        <p:txBody>
          <a:bodyPr/>
          <a:lstStyle/>
          <a:p>
            <a:r>
              <a:rPr lang="en-US" dirty="0"/>
              <a:t>Fig. 25.3: Severe Drought Reduces Water Supplies in the Southwest</a:t>
            </a:r>
          </a:p>
        </p:txBody>
      </p:sp>
      <p:sp>
        <p:nvSpPr>
          <p:cNvPr id="4" name="Text Placeholder 3">
            <a:extLst>
              <a:ext uri="{FF2B5EF4-FFF2-40B4-BE49-F238E27FC236}">
                <a16:creationId xmlns:a16="http://schemas.microsoft.com/office/drawing/2014/main" id="{902301BA-490E-41F3-A3CD-43DEAF3A0FD3}"/>
              </a:ext>
            </a:extLst>
          </p:cNvPr>
          <p:cNvSpPr>
            <a:spLocks noGrp="1"/>
          </p:cNvSpPr>
          <p:nvPr>
            <p:ph type="body" sz="half" idx="2"/>
          </p:nvPr>
        </p:nvSpPr>
        <p:spPr/>
        <p:txBody>
          <a:bodyPr>
            <a:normAutofit fontScale="70000" lnSpcReduction="20000"/>
          </a:bodyPr>
          <a:lstStyle/>
          <a:p>
            <a:r>
              <a:rPr lang="en-US" dirty="0"/>
              <a:t>Since 2000, drought that was intensified by long-term trends of higher temperatures due to climate change has reduced the flow in the Colorado River (top left), which in turn has reduced the combined contents of Lakes Powell and Mead to the lowest level since both lakes were first filled (top right). In the Upper Colorado River Basin that feeds the reservoirs, temperatures have increased (bottom left), which increases plant water use and evaporation, reducing lake inflows and contents. Although annual precipitation (bottom right) has been variable without a long-term trend, there has been a recent decline in precipitation that exacerbates the drought. Combined with increased Lower Basin water consumption that began in the 1990s, these trends explain the recently reduced reservoir contents. Straight lines indicate trends for temperature, precipitation, and river flow. The trends for temperature and river flow are statistically significant. </a:t>
            </a:r>
            <a:r>
              <a:rPr lang="en-US" i="1" dirty="0"/>
              <a:t>Sources: Colorado State University and CICS-NC. Temperature and precipitation data from: PRISM Climate Group, Oregon State University, </a:t>
            </a:r>
            <a:r>
              <a:rPr lang="en-US" i="1" u="sng" dirty="0">
                <a:hlinkClick r:id="rId3"/>
              </a:rPr>
              <a:t>http://prism.oregonstate.edu</a:t>
            </a:r>
            <a:r>
              <a:rPr lang="en-US" i="1" dirty="0"/>
              <a:t>, created 10 Jul 2012.</a:t>
            </a:r>
          </a:p>
        </p:txBody>
      </p:sp>
      <p:sp>
        <p:nvSpPr>
          <p:cNvPr id="5" name="Text Placeholder 4">
            <a:extLst>
              <a:ext uri="{FF2B5EF4-FFF2-40B4-BE49-F238E27FC236}">
                <a16:creationId xmlns:a16="http://schemas.microsoft.com/office/drawing/2014/main" id="{65410DFA-2341-44F7-8F4C-E2E163072357}"/>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421005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BB9C63B-C806-45AE-BCB1-84B3C8FC9A92}"/>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1958398" y="631029"/>
            <a:ext cx="5230379" cy="2667005"/>
          </a:xfrm>
        </p:spPr>
      </p:pic>
      <p:sp>
        <p:nvSpPr>
          <p:cNvPr id="3" name="Title 2">
            <a:extLst>
              <a:ext uri="{FF2B5EF4-FFF2-40B4-BE49-F238E27FC236}">
                <a16:creationId xmlns:a16="http://schemas.microsoft.com/office/drawing/2014/main" id="{26FB7C0A-EECF-4DB0-B7B0-5DF02BEEFF71}"/>
              </a:ext>
            </a:extLst>
          </p:cNvPr>
          <p:cNvSpPr>
            <a:spLocks noGrp="1"/>
          </p:cNvSpPr>
          <p:nvPr>
            <p:ph type="title"/>
          </p:nvPr>
        </p:nvSpPr>
        <p:spPr/>
        <p:txBody>
          <a:bodyPr/>
          <a:lstStyle/>
          <a:p>
            <a:r>
              <a:rPr lang="en-US" dirty="0"/>
              <a:t>Fig. 25.4: Climate Change Has Increased Wildfire</a:t>
            </a:r>
          </a:p>
        </p:txBody>
      </p:sp>
      <p:sp>
        <p:nvSpPr>
          <p:cNvPr id="4" name="Text Placeholder 3">
            <a:extLst>
              <a:ext uri="{FF2B5EF4-FFF2-40B4-BE49-F238E27FC236}">
                <a16:creationId xmlns:a16="http://schemas.microsoft.com/office/drawing/2014/main" id="{452342BB-5FCD-4497-84C3-F859CCA512B7}"/>
              </a:ext>
            </a:extLst>
          </p:cNvPr>
          <p:cNvSpPr>
            <a:spLocks noGrp="1"/>
          </p:cNvSpPr>
          <p:nvPr>
            <p:ph type="body" sz="half" idx="2"/>
          </p:nvPr>
        </p:nvSpPr>
        <p:spPr/>
        <p:txBody>
          <a:bodyPr/>
          <a:lstStyle/>
          <a:p>
            <a:r>
              <a:rPr lang="en-US" dirty="0"/>
              <a:t>The cumulative forest area burned by wildfires has greatly increased between 1984 and 2015, with analyses estimating that the area burned by wildfire across the western United States over that period was twice what would have burned had climate change not occurred. </a:t>
            </a:r>
            <a:r>
              <a:rPr lang="en-US" i="1" dirty="0"/>
              <a:t>Source: adapted from </a:t>
            </a:r>
            <a:r>
              <a:rPr lang="en-US" i="1" dirty="0" err="1"/>
              <a:t>Abatzoglou</a:t>
            </a:r>
            <a:r>
              <a:rPr lang="en-US" i="1" dirty="0"/>
              <a:t> and Williams 2016.</a:t>
            </a:r>
            <a:r>
              <a:rPr lang="en-US" i="1" baseline="30000" dirty="0">
                <a:hlinkClick r:id="rId4"/>
              </a:rPr>
              <a:t>7</a:t>
            </a:r>
            <a:endParaRPr lang="en-US" i="1" dirty="0"/>
          </a:p>
        </p:txBody>
      </p:sp>
      <p:sp>
        <p:nvSpPr>
          <p:cNvPr id="5" name="Text Placeholder 4">
            <a:extLst>
              <a:ext uri="{FF2B5EF4-FFF2-40B4-BE49-F238E27FC236}">
                <a16:creationId xmlns:a16="http://schemas.microsoft.com/office/drawing/2014/main" id="{8DA41D50-7F74-47AF-B9FC-41834ADBDAEA}"/>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3826696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D4DB8DD-7193-4ED9-8929-D93640AC2528}"/>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009322" y="1558921"/>
            <a:ext cx="4386081" cy="3200407"/>
          </a:xfrm>
        </p:spPr>
      </p:pic>
      <p:sp>
        <p:nvSpPr>
          <p:cNvPr id="3" name="Title 2">
            <a:extLst>
              <a:ext uri="{FF2B5EF4-FFF2-40B4-BE49-F238E27FC236}">
                <a16:creationId xmlns:a16="http://schemas.microsoft.com/office/drawing/2014/main" id="{7E268135-BBB6-4340-806C-89C7BB57C3FF}"/>
              </a:ext>
            </a:extLst>
          </p:cNvPr>
          <p:cNvSpPr>
            <a:spLocks noGrp="1"/>
          </p:cNvSpPr>
          <p:nvPr>
            <p:ph type="title"/>
          </p:nvPr>
        </p:nvSpPr>
        <p:spPr/>
        <p:txBody>
          <a:bodyPr/>
          <a:lstStyle/>
          <a:p>
            <a:r>
              <a:rPr lang="en-US" dirty="0"/>
              <a:t>Fig. 25.5: Sea Level Rise</a:t>
            </a:r>
          </a:p>
        </p:txBody>
      </p:sp>
      <p:sp>
        <p:nvSpPr>
          <p:cNvPr id="4" name="Text Placeholder 3">
            <a:extLst>
              <a:ext uri="{FF2B5EF4-FFF2-40B4-BE49-F238E27FC236}">
                <a16:creationId xmlns:a16="http://schemas.microsoft.com/office/drawing/2014/main" id="{D4C66D55-5779-4EA4-9F73-EA33DD0F7430}"/>
              </a:ext>
            </a:extLst>
          </p:cNvPr>
          <p:cNvSpPr>
            <a:spLocks noGrp="1"/>
          </p:cNvSpPr>
          <p:nvPr>
            <p:ph type="body" sz="half" idx="2"/>
          </p:nvPr>
        </p:nvSpPr>
        <p:spPr/>
        <p:txBody>
          <a:bodyPr>
            <a:normAutofit fontScale="92500" lnSpcReduction="10000"/>
          </a:bodyPr>
          <a:lstStyle/>
          <a:p>
            <a:r>
              <a:rPr lang="en-US" dirty="0"/>
              <a:t>Sea level rise increases risks to infrastructure. At the Golden Gate Bridge in San Francisco, California, the tidal gauge with the longest time series in the Western Hemisphere shows that sea level has risen nearly 9 inches (22 cm) since 1854 (gray line).</a:t>
            </a:r>
            <a:r>
              <a:rPr lang="en-US" baseline="30000" dirty="0">
                <a:hlinkClick r:id="rId4"/>
              </a:rPr>
              <a:t>236</a:t>
            </a:r>
            <a:r>
              <a:rPr lang="en-US" baseline="30000" dirty="0"/>
              <a:t>,</a:t>
            </a:r>
            <a:r>
              <a:rPr lang="en-US" baseline="30000" dirty="0">
                <a:hlinkClick r:id="rId5"/>
              </a:rPr>
              <a:t>295</a:t>
            </a:r>
            <a:r>
              <a:rPr lang="en-US" dirty="0"/>
              <a:t> In 1897, the tidal gauge was moved, which caused a slight shift downward of the numerical level but no change in the long-term trend (trends indicated by the blue line). The bars show models projections of sea levels under a higher scenario (RCP8.5; red) and a very low scenario (RCP2.6; green). </a:t>
            </a:r>
            <a:r>
              <a:rPr lang="en-US" i="1" dirty="0"/>
              <a:t>Source: National Park Service.</a:t>
            </a:r>
          </a:p>
        </p:txBody>
      </p:sp>
      <p:sp>
        <p:nvSpPr>
          <p:cNvPr id="5" name="Text Placeholder 4">
            <a:extLst>
              <a:ext uri="{FF2B5EF4-FFF2-40B4-BE49-F238E27FC236}">
                <a16:creationId xmlns:a16="http://schemas.microsoft.com/office/drawing/2014/main" id="{C5C36377-E1A9-42EC-A4EA-99A49E572858}"/>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1563461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2354407-3F73-4F50-B5AC-753972C7841B}"/>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362891" y="1981070"/>
            <a:ext cx="3678943" cy="2356109"/>
          </a:xfrm>
        </p:spPr>
      </p:pic>
      <p:sp>
        <p:nvSpPr>
          <p:cNvPr id="3" name="Title 2">
            <a:extLst>
              <a:ext uri="{FF2B5EF4-FFF2-40B4-BE49-F238E27FC236}">
                <a16:creationId xmlns:a16="http://schemas.microsoft.com/office/drawing/2014/main" id="{88458BE4-9A05-4DDE-9288-D65EDBEC3A5D}"/>
              </a:ext>
            </a:extLst>
          </p:cNvPr>
          <p:cNvSpPr>
            <a:spLocks noGrp="1"/>
          </p:cNvSpPr>
          <p:nvPr>
            <p:ph type="title"/>
          </p:nvPr>
        </p:nvSpPr>
        <p:spPr/>
        <p:txBody>
          <a:bodyPr/>
          <a:lstStyle/>
          <a:p>
            <a:r>
              <a:rPr lang="en-US" dirty="0"/>
              <a:t>Fig. 25.6: Ocean Temperature Increase</a:t>
            </a:r>
          </a:p>
        </p:txBody>
      </p:sp>
      <p:sp>
        <p:nvSpPr>
          <p:cNvPr id="4" name="Text Placeholder 3">
            <a:extLst>
              <a:ext uri="{FF2B5EF4-FFF2-40B4-BE49-F238E27FC236}">
                <a16:creationId xmlns:a16="http://schemas.microsoft.com/office/drawing/2014/main" id="{B5857429-B10B-4D26-A2E6-55A48A804D63}"/>
              </a:ext>
            </a:extLst>
          </p:cNvPr>
          <p:cNvSpPr>
            <a:spLocks noGrp="1"/>
          </p:cNvSpPr>
          <p:nvPr>
            <p:ph type="body" sz="half" idx="2"/>
          </p:nvPr>
        </p:nvSpPr>
        <p:spPr/>
        <p:txBody>
          <a:bodyPr/>
          <a:lstStyle/>
          <a:p>
            <a:r>
              <a:rPr lang="en-US" dirty="0"/>
              <a:t>Ocean warming increases risks to fisheries and shellfish. The graph shows observed ocean temperatures of the California Current from measurements (black line); modeled temperatures, extended into the future under the higher scenario (RCP8.5; red line); and the range of 10% to 90% of the 28 models used (pink).</a:t>
            </a:r>
            <a:r>
              <a:rPr lang="en-US" baseline="30000" dirty="0">
                <a:hlinkClick r:id="rId4"/>
              </a:rPr>
              <a:t>254</a:t>
            </a:r>
            <a:r>
              <a:rPr lang="en-US" baseline="30000" dirty="0"/>
              <a:t>,</a:t>
            </a:r>
            <a:r>
              <a:rPr lang="en-US" baseline="30000" dirty="0">
                <a:hlinkClick r:id="rId5"/>
              </a:rPr>
              <a:t>296</a:t>
            </a:r>
            <a:r>
              <a:rPr lang="en-US" baseline="30000" dirty="0"/>
              <a:t>,</a:t>
            </a:r>
            <a:r>
              <a:rPr lang="en-US" baseline="30000" dirty="0">
                <a:hlinkClick r:id="rId6"/>
              </a:rPr>
              <a:t>297</a:t>
            </a:r>
            <a:r>
              <a:rPr lang="en-US" dirty="0"/>
              <a:t> </a:t>
            </a:r>
            <a:r>
              <a:rPr lang="en-US" i="1" dirty="0"/>
              <a:t>Source: National Park Service and NOAA</a:t>
            </a:r>
            <a:r>
              <a:rPr lang="en-US" dirty="0"/>
              <a:t>.</a:t>
            </a:r>
          </a:p>
        </p:txBody>
      </p:sp>
      <p:sp>
        <p:nvSpPr>
          <p:cNvPr id="5" name="Text Placeholder 4">
            <a:extLst>
              <a:ext uri="{FF2B5EF4-FFF2-40B4-BE49-F238E27FC236}">
                <a16:creationId xmlns:a16="http://schemas.microsoft.com/office/drawing/2014/main" id="{A9460C86-45AA-47E2-AD83-D16B39A7ED45}"/>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4076937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CCAD51F-632D-4B66-BE48-924CD8B5C412}"/>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3887788" y="1209239"/>
            <a:ext cx="4629150" cy="3899771"/>
          </a:xfrm>
        </p:spPr>
      </p:pic>
      <p:sp>
        <p:nvSpPr>
          <p:cNvPr id="3" name="Title 2">
            <a:extLst>
              <a:ext uri="{FF2B5EF4-FFF2-40B4-BE49-F238E27FC236}">
                <a16:creationId xmlns:a16="http://schemas.microsoft.com/office/drawing/2014/main" id="{12BB09D3-89C2-4259-9730-20EEFCAAF84B}"/>
              </a:ext>
            </a:extLst>
          </p:cNvPr>
          <p:cNvSpPr>
            <a:spLocks noGrp="1"/>
          </p:cNvSpPr>
          <p:nvPr>
            <p:ph type="title"/>
          </p:nvPr>
        </p:nvSpPr>
        <p:spPr/>
        <p:txBody>
          <a:bodyPr/>
          <a:lstStyle/>
          <a:p>
            <a:r>
              <a:rPr lang="en-US" dirty="0"/>
              <a:t>Fig. 25.7: Cultural Fire on Yurok Reservation</a:t>
            </a:r>
          </a:p>
        </p:txBody>
      </p:sp>
      <p:sp>
        <p:nvSpPr>
          <p:cNvPr id="4" name="Text Placeholder 3">
            <a:extLst>
              <a:ext uri="{FF2B5EF4-FFF2-40B4-BE49-F238E27FC236}">
                <a16:creationId xmlns:a16="http://schemas.microsoft.com/office/drawing/2014/main" id="{DF5304A4-4587-4130-A5D0-AAC218E1284A}"/>
              </a:ext>
            </a:extLst>
          </p:cNvPr>
          <p:cNvSpPr>
            <a:spLocks noGrp="1"/>
          </p:cNvSpPr>
          <p:nvPr>
            <p:ph type="body" sz="half" idx="2"/>
          </p:nvPr>
        </p:nvSpPr>
        <p:spPr/>
        <p:txBody>
          <a:bodyPr/>
          <a:lstStyle/>
          <a:p>
            <a:r>
              <a:rPr lang="en-US" dirty="0"/>
              <a:t>Andy </a:t>
            </a:r>
            <a:r>
              <a:rPr lang="en-US" dirty="0" err="1"/>
              <a:t>Lamebear</a:t>
            </a:r>
            <a:r>
              <a:rPr lang="en-US" dirty="0"/>
              <a:t>, a Yurok Wildland Fire Department firefighter and Yurok tribal member, ignites a cultural burn on the Yurok Reservation. The tribe uses low- to medium- intensity fires to enhance the production of plant-based medicines, traditional basket materials, native fruits, and forage for wildlife. Cultural burning also reduces risks of catastrophic wildfire. </a:t>
            </a:r>
            <a:r>
              <a:rPr lang="en-US" i="1" dirty="0"/>
              <a:t>Photo courtesy of the Yurok Tribe.</a:t>
            </a:r>
          </a:p>
        </p:txBody>
      </p:sp>
      <p:sp>
        <p:nvSpPr>
          <p:cNvPr id="5" name="Text Placeholder 4">
            <a:extLst>
              <a:ext uri="{FF2B5EF4-FFF2-40B4-BE49-F238E27FC236}">
                <a16:creationId xmlns:a16="http://schemas.microsoft.com/office/drawing/2014/main" id="{80DD4F3D-A713-45C4-BFEB-0ED7225C6D41}"/>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152387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0EBF46-BDBD-304A-9A1F-67E68AFD7487}"/>
              </a:ext>
            </a:extLst>
          </p:cNvPr>
          <p:cNvPicPr>
            <a:picLocks noChangeAspect="1"/>
          </p:cNvPicPr>
          <p:nvPr/>
        </p:nvPicPr>
        <p:blipFill>
          <a:blip r:embed="rId3"/>
          <a:stretch>
            <a:fillRect/>
          </a:stretch>
        </p:blipFill>
        <p:spPr>
          <a:xfrm>
            <a:off x="1797853" y="617122"/>
            <a:ext cx="5270500" cy="2654300"/>
          </a:xfrm>
          <a:prstGeom prst="rect">
            <a:avLst/>
          </a:prstGeom>
        </p:spPr>
      </p:pic>
      <p:sp>
        <p:nvSpPr>
          <p:cNvPr id="3" name="Title 2">
            <a:extLst>
              <a:ext uri="{FF2B5EF4-FFF2-40B4-BE49-F238E27FC236}">
                <a16:creationId xmlns:a16="http://schemas.microsoft.com/office/drawing/2014/main" id="{F8D7025B-2616-4D9A-8318-E302064A9C55}"/>
              </a:ext>
            </a:extLst>
          </p:cNvPr>
          <p:cNvSpPr>
            <a:spLocks noGrp="1"/>
          </p:cNvSpPr>
          <p:nvPr>
            <p:ph type="title"/>
          </p:nvPr>
        </p:nvSpPr>
        <p:spPr/>
        <p:txBody>
          <a:bodyPr/>
          <a:lstStyle/>
          <a:p>
            <a:r>
              <a:rPr lang="en-US" dirty="0"/>
              <a:t>Fig. 25.8: Electricity Generation Capacity at Risk Under Continued Climate Change </a:t>
            </a:r>
          </a:p>
        </p:txBody>
      </p:sp>
      <p:sp>
        <p:nvSpPr>
          <p:cNvPr id="4" name="Text Placeholder 3">
            <a:extLst>
              <a:ext uri="{FF2B5EF4-FFF2-40B4-BE49-F238E27FC236}">
                <a16:creationId xmlns:a16="http://schemas.microsoft.com/office/drawing/2014/main" id="{03A64A61-597F-4B04-859D-262923162BCB}"/>
              </a:ext>
            </a:extLst>
          </p:cNvPr>
          <p:cNvSpPr>
            <a:spLocks noGrp="1"/>
          </p:cNvSpPr>
          <p:nvPr>
            <p:ph type="body" sz="half" idx="2"/>
          </p:nvPr>
        </p:nvSpPr>
        <p:spPr/>
        <p:txBody>
          <a:bodyPr>
            <a:normAutofit lnSpcReduction="10000"/>
          </a:bodyPr>
          <a:lstStyle/>
          <a:p>
            <a:r>
              <a:rPr lang="en-US" dirty="0"/>
              <a:t>Under a higher emissions scenario (SRES A2</a:t>
            </a:r>
            <a:r>
              <a:rPr lang="en-US" baseline="30000" dirty="0">
                <a:hlinkClick r:id="rId4"/>
              </a:rPr>
              <a:t>174</a:t>
            </a:r>
            <a:r>
              <a:rPr lang="en-US" dirty="0"/>
              <a:t>), heat-induced reduction of energy efficiency and reduced water flows would reduce summer energy generation capacity across the Southwest region. These projected reductions would increase risks of electricity shortages. The map shows projected changes for the period 2040–2060 compared to the period 1949–2010. </a:t>
            </a:r>
            <a:r>
              <a:rPr lang="en-US" i="1" dirty="0"/>
              <a:t>Source: adapted from </a:t>
            </a:r>
            <a:r>
              <a:rPr lang="en-US" i="1" dirty="0" err="1"/>
              <a:t>Bartos</a:t>
            </a:r>
            <a:r>
              <a:rPr lang="en-US" i="1" dirty="0"/>
              <a:t> and Chester 2015.</a:t>
            </a:r>
            <a:r>
              <a:rPr lang="en-US" i="1" baseline="30000" dirty="0">
                <a:hlinkClick r:id="rId5"/>
              </a:rPr>
              <a:t>346</a:t>
            </a:r>
            <a:r>
              <a:rPr lang="en-US" i="1" dirty="0"/>
              <a:t> Reprinted by permission from Macmillan Publishers Ltd.</a:t>
            </a:r>
          </a:p>
        </p:txBody>
      </p:sp>
      <p:sp>
        <p:nvSpPr>
          <p:cNvPr id="5" name="Text Placeholder 4">
            <a:extLst>
              <a:ext uri="{FF2B5EF4-FFF2-40B4-BE49-F238E27FC236}">
                <a16:creationId xmlns:a16="http://schemas.microsoft.com/office/drawing/2014/main" id="{70248616-A1A8-4109-B92C-BEEFB378E83B}"/>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3661923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BD7C660-8D32-4BC8-A07A-C27493ECBBC1}"/>
              </a:ext>
            </a:extLst>
          </p:cNvPr>
          <p:cNvPicPr>
            <a:picLocks noGrp="1" noChangeAspect="1"/>
          </p:cNvPicPr>
          <p:nvPr>
            <p:ph sz="quarter" idx="10"/>
          </p:nvPr>
        </p:nvPicPr>
        <p:blipFill>
          <a:blip r:embed="rId2" cstate="screen">
            <a:extLst>
              <a:ext uri="{28A0092B-C50C-407E-A947-70E740481C1C}">
                <a14:useLocalDpi xmlns:a14="http://schemas.microsoft.com/office/drawing/2010/main"/>
              </a:ext>
            </a:extLst>
          </a:blip>
          <a:stretch>
            <a:fillRect/>
          </a:stretch>
        </p:blipFill>
        <p:spPr>
          <a:xfrm>
            <a:off x="2231195" y="663541"/>
            <a:ext cx="4684785" cy="2601981"/>
          </a:xfrm>
        </p:spPr>
      </p:pic>
      <p:sp>
        <p:nvSpPr>
          <p:cNvPr id="3" name="Title 2">
            <a:extLst>
              <a:ext uri="{FF2B5EF4-FFF2-40B4-BE49-F238E27FC236}">
                <a16:creationId xmlns:a16="http://schemas.microsoft.com/office/drawing/2014/main" id="{9A0A9283-E070-4CB1-A870-16228E29745C}"/>
              </a:ext>
            </a:extLst>
          </p:cNvPr>
          <p:cNvSpPr>
            <a:spLocks noGrp="1"/>
          </p:cNvSpPr>
          <p:nvPr>
            <p:ph type="title"/>
          </p:nvPr>
        </p:nvSpPr>
        <p:spPr/>
        <p:txBody>
          <a:bodyPr/>
          <a:lstStyle/>
          <a:p>
            <a:r>
              <a:rPr lang="en-US" dirty="0"/>
              <a:t>Fig. 25.9: Projected Shift in Agricultural Zones</a:t>
            </a:r>
          </a:p>
        </p:txBody>
      </p:sp>
      <p:sp>
        <p:nvSpPr>
          <p:cNvPr id="4" name="Text Placeholder 3">
            <a:extLst>
              <a:ext uri="{FF2B5EF4-FFF2-40B4-BE49-F238E27FC236}">
                <a16:creationId xmlns:a16="http://schemas.microsoft.com/office/drawing/2014/main" id="{7C7C8474-4B03-430A-9384-CC737E5BE448}"/>
              </a:ext>
            </a:extLst>
          </p:cNvPr>
          <p:cNvSpPr>
            <a:spLocks noGrp="1"/>
          </p:cNvSpPr>
          <p:nvPr>
            <p:ph type="body" sz="half" idx="2"/>
          </p:nvPr>
        </p:nvSpPr>
        <p:spPr/>
        <p:txBody>
          <a:bodyPr/>
          <a:lstStyle/>
          <a:p>
            <a:r>
              <a:rPr lang="en-US" dirty="0"/>
              <a:t>The U.S. Department of Agriculture plant hardiness zones indicate the cold temperature requirements of crops. Increases in temperature under the higher scenario (RCP8.5), would shift these zones northward and upslope, from the period 1976—2005 (left, modeled historical) compared to projections for 2070—2099 (right, average of 32 general circulation models). </a:t>
            </a:r>
            <a:r>
              <a:rPr lang="en-US" i="1" dirty="0"/>
              <a:t>Sources: NOAA NCEI and CICS-NC</a:t>
            </a:r>
          </a:p>
          <a:p>
            <a:endParaRPr lang="en-US" dirty="0"/>
          </a:p>
        </p:txBody>
      </p:sp>
      <p:sp>
        <p:nvSpPr>
          <p:cNvPr id="5" name="Text Placeholder 4">
            <a:extLst>
              <a:ext uri="{FF2B5EF4-FFF2-40B4-BE49-F238E27FC236}">
                <a16:creationId xmlns:a16="http://schemas.microsoft.com/office/drawing/2014/main" id="{5C2ADC22-BAB6-401E-ABA6-5ED3A4139177}"/>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398551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7C4B796-29A2-4ED1-8A71-880407D3AB20}"/>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537135" y="1744850"/>
            <a:ext cx="3330455" cy="2828550"/>
          </a:xfrm>
        </p:spPr>
      </p:pic>
      <p:sp>
        <p:nvSpPr>
          <p:cNvPr id="3" name="Title 2">
            <a:extLst>
              <a:ext uri="{FF2B5EF4-FFF2-40B4-BE49-F238E27FC236}">
                <a16:creationId xmlns:a16="http://schemas.microsoft.com/office/drawing/2014/main" id="{22E4C5A3-0F07-497A-A2FD-4F4648D59597}"/>
              </a:ext>
            </a:extLst>
          </p:cNvPr>
          <p:cNvSpPr>
            <a:spLocks noGrp="1"/>
          </p:cNvSpPr>
          <p:nvPr>
            <p:ph type="title"/>
          </p:nvPr>
        </p:nvSpPr>
        <p:spPr/>
        <p:txBody>
          <a:bodyPr/>
          <a:lstStyle/>
          <a:p>
            <a:r>
              <a:rPr lang="en-US" dirty="0"/>
              <a:t>Fig. 25.10: Projected Increases in Extreme Heat</a:t>
            </a:r>
          </a:p>
        </p:txBody>
      </p:sp>
      <p:sp>
        <p:nvSpPr>
          <p:cNvPr id="4" name="Text Placeholder 3">
            <a:extLst>
              <a:ext uri="{FF2B5EF4-FFF2-40B4-BE49-F238E27FC236}">
                <a16:creationId xmlns:a16="http://schemas.microsoft.com/office/drawing/2014/main" id="{D3C02151-5520-40E2-AE81-31EEAAD1F70A}"/>
              </a:ext>
            </a:extLst>
          </p:cNvPr>
          <p:cNvSpPr>
            <a:spLocks noGrp="1"/>
          </p:cNvSpPr>
          <p:nvPr>
            <p:ph type="body" sz="half" idx="2"/>
          </p:nvPr>
        </p:nvSpPr>
        <p:spPr/>
        <p:txBody>
          <a:bodyPr/>
          <a:lstStyle/>
          <a:p>
            <a:r>
              <a:rPr lang="en-US" dirty="0"/>
              <a:t>Under the higher scenario (RCP8.5), extreme heat would increase across the Southwest, shown here as the increase in the average number of days per year where the temperature exceeds 90°F (32°C) by the period 2036–2065, compared to the period 1976–2005.</a:t>
            </a:r>
            <a:r>
              <a:rPr lang="en-US" baseline="30000" dirty="0">
                <a:hlinkClick r:id="rId4"/>
              </a:rPr>
              <a:t>23</a:t>
            </a:r>
            <a:r>
              <a:rPr lang="en-US" dirty="0"/>
              <a:t> Heat waves increase the exposure of people to heat stroke and other illnesses that could cause death.</a:t>
            </a:r>
            <a:r>
              <a:rPr lang="en-US" baseline="30000" dirty="0">
                <a:hlinkClick r:id="rId5"/>
              </a:rPr>
              <a:t>30</a:t>
            </a:r>
            <a:r>
              <a:rPr lang="en-US" i="1" dirty="0"/>
              <a:t> Source: adapted from </a:t>
            </a:r>
            <a:r>
              <a:rPr lang="en-US" i="1" dirty="0" err="1"/>
              <a:t>Vose</a:t>
            </a:r>
            <a:r>
              <a:rPr lang="en-US" i="1" dirty="0"/>
              <a:t> et al. 2017.</a:t>
            </a:r>
            <a:r>
              <a:rPr lang="en-US" i="1" baseline="30000" dirty="0">
                <a:hlinkClick r:id="rId4"/>
              </a:rPr>
              <a:t>23</a:t>
            </a:r>
            <a:endParaRPr lang="en-US" i="1" dirty="0"/>
          </a:p>
          <a:p>
            <a:endParaRPr lang="en-US" i="1" dirty="0"/>
          </a:p>
        </p:txBody>
      </p:sp>
      <p:sp>
        <p:nvSpPr>
          <p:cNvPr id="5" name="Text Placeholder 4">
            <a:extLst>
              <a:ext uri="{FF2B5EF4-FFF2-40B4-BE49-F238E27FC236}">
                <a16:creationId xmlns:a16="http://schemas.microsoft.com/office/drawing/2014/main" id="{F1CE495A-9A11-4720-A472-000210A3F46C}"/>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226559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spcCol="182880">
            <a:noAutofit/>
          </a:bodyPr>
          <a:lstStyle/>
          <a:p>
            <a:pPr marL="228600" indent="-228600">
              <a:spcAft>
                <a:spcPts val="300"/>
              </a:spcAft>
            </a:pPr>
            <a:r>
              <a:rPr lang="en-US" sz="1800" b="1" dirty="0">
                <a:solidFill>
                  <a:srgbClr val="385623"/>
                </a:solidFill>
              </a:rPr>
              <a:t>Federal Coordinating Lead Author</a:t>
            </a:r>
            <a:r>
              <a:rPr lang="en-US" sz="1600" b="1" dirty="0">
                <a:solidFill>
                  <a:srgbClr val="385623"/>
                </a:solidFill>
              </a:rPr>
              <a:t>	</a:t>
            </a:r>
          </a:p>
          <a:p>
            <a:pPr marL="228600" indent="-228600">
              <a:spcAft>
                <a:spcPts val="300"/>
              </a:spcAft>
            </a:pPr>
            <a:r>
              <a:rPr lang="en-US" sz="1600" b="1" dirty="0"/>
              <a:t>Patrick Gonzalez</a:t>
            </a:r>
            <a:r>
              <a:rPr lang="en-US" sz="1600" dirty="0"/>
              <a:t>, </a:t>
            </a:r>
            <a:r>
              <a:rPr lang="en-US" sz="1600" i="1" dirty="0"/>
              <a:t>U.S. National Park Service</a:t>
            </a:r>
          </a:p>
          <a:p>
            <a:pPr marL="228600" indent="-228600">
              <a:spcBef>
                <a:spcPts val="600"/>
              </a:spcBef>
              <a:spcAft>
                <a:spcPts val="300"/>
              </a:spcAft>
            </a:pPr>
            <a:r>
              <a:rPr lang="en-US" sz="1800" b="1" dirty="0">
                <a:solidFill>
                  <a:srgbClr val="385623"/>
                </a:solidFill>
              </a:rPr>
              <a:t>Chapter Lead</a:t>
            </a:r>
          </a:p>
          <a:p>
            <a:pPr marL="228600" indent="-228600">
              <a:spcAft>
                <a:spcPts val="300"/>
              </a:spcAft>
            </a:pPr>
            <a:r>
              <a:rPr lang="en-US" sz="1600" b="1" dirty="0"/>
              <a:t>Gregg M. </a:t>
            </a:r>
            <a:r>
              <a:rPr lang="en-US" sz="1600" b="1" dirty="0" err="1"/>
              <a:t>Garfin</a:t>
            </a:r>
            <a:r>
              <a:rPr lang="en-US" sz="1600" dirty="0"/>
              <a:t>, </a:t>
            </a:r>
            <a:r>
              <a:rPr lang="en-US" sz="1600" i="1" dirty="0"/>
              <a:t>University of Arizona</a:t>
            </a:r>
          </a:p>
          <a:p>
            <a:pPr marL="228600" indent="-228600">
              <a:spcBef>
                <a:spcPts val="600"/>
              </a:spcBef>
              <a:spcAft>
                <a:spcPts val="300"/>
              </a:spcAft>
            </a:pPr>
            <a:r>
              <a:rPr lang="en-US" sz="1800" b="1" dirty="0">
                <a:solidFill>
                  <a:srgbClr val="385623"/>
                </a:solidFill>
              </a:rPr>
              <a:t>Chapter Authors</a:t>
            </a:r>
            <a:endParaRPr lang="en-US" sz="1800" dirty="0"/>
          </a:p>
          <a:p>
            <a:pPr marL="228600" indent="-228600">
              <a:spcAft>
                <a:spcPts val="300"/>
              </a:spcAft>
            </a:pPr>
            <a:r>
              <a:rPr lang="en-US" sz="1600" b="1" dirty="0"/>
              <a:t>David D. </a:t>
            </a:r>
            <a:r>
              <a:rPr lang="en-US" sz="1600" b="1" dirty="0" err="1"/>
              <a:t>Breshears</a:t>
            </a:r>
            <a:r>
              <a:rPr lang="en-US" sz="1600" dirty="0"/>
              <a:t>, </a:t>
            </a:r>
            <a:r>
              <a:rPr lang="en-US" sz="1600" i="1" dirty="0"/>
              <a:t>University of Arizona</a:t>
            </a:r>
          </a:p>
          <a:p>
            <a:pPr marL="228600" indent="-228600">
              <a:spcAft>
                <a:spcPts val="300"/>
              </a:spcAft>
            </a:pPr>
            <a:r>
              <a:rPr lang="en-US" sz="1600" b="1" dirty="0"/>
              <a:t>Keely M. Brooks</a:t>
            </a:r>
            <a:r>
              <a:rPr lang="en-US" sz="1600" dirty="0"/>
              <a:t>, </a:t>
            </a:r>
            <a:r>
              <a:rPr lang="en-US" sz="1600" i="1" dirty="0"/>
              <a:t>Southern Nevada Water Authority</a:t>
            </a:r>
          </a:p>
          <a:p>
            <a:pPr marL="228600" indent="-228600">
              <a:spcAft>
                <a:spcPts val="300"/>
              </a:spcAft>
            </a:pPr>
            <a:r>
              <a:rPr lang="en-US" sz="1600" b="1" dirty="0"/>
              <a:t>Heidi E. Brown</a:t>
            </a:r>
            <a:r>
              <a:rPr lang="en-US" sz="1600" dirty="0"/>
              <a:t>, </a:t>
            </a:r>
            <a:r>
              <a:rPr lang="en-US" sz="1600" i="1" dirty="0"/>
              <a:t>University of Arizona</a:t>
            </a:r>
          </a:p>
          <a:p>
            <a:pPr marL="228600" indent="-228600">
              <a:spcAft>
                <a:spcPts val="300"/>
              </a:spcAft>
            </a:pPr>
            <a:r>
              <a:rPr lang="en-US" sz="1600" b="1" dirty="0"/>
              <a:t>Emile H. Elias</a:t>
            </a:r>
            <a:r>
              <a:rPr lang="en-US" sz="1600" dirty="0"/>
              <a:t>, </a:t>
            </a:r>
            <a:r>
              <a:rPr lang="en-US" sz="1600" i="1" dirty="0"/>
              <a:t>U.S. Department of Agriculture</a:t>
            </a:r>
          </a:p>
          <a:p>
            <a:pPr marL="228600" indent="-228600">
              <a:spcAft>
                <a:spcPts val="300"/>
              </a:spcAft>
            </a:pPr>
            <a:r>
              <a:rPr lang="en-US" sz="1600" b="1" dirty="0" err="1"/>
              <a:t>Amrith</a:t>
            </a:r>
            <a:r>
              <a:rPr lang="en-US" sz="1600" b="1" dirty="0"/>
              <a:t> </a:t>
            </a:r>
            <a:r>
              <a:rPr lang="en-US" sz="1600" b="1" dirty="0" err="1"/>
              <a:t>Gunasekara</a:t>
            </a:r>
            <a:r>
              <a:rPr lang="en-US" sz="1600" dirty="0"/>
              <a:t>, </a:t>
            </a:r>
            <a:r>
              <a:rPr lang="en-US" sz="1600" i="1" dirty="0"/>
              <a:t>California Department of Food and Agriculture</a:t>
            </a:r>
          </a:p>
          <a:p>
            <a:pPr marL="228600" indent="-228600">
              <a:spcAft>
                <a:spcPts val="300"/>
              </a:spcAft>
            </a:pPr>
            <a:r>
              <a:rPr lang="en-US" sz="1600" b="1" dirty="0"/>
              <a:t>Nancy Huntly</a:t>
            </a:r>
            <a:r>
              <a:rPr lang="en-US" sz="1600" dirty="0"/>
              <a:t>, </a:t>
            </a:r>
            <a:r>
              <a:rPr lang="en-US" sz="1600" i="1" dirty="0"/>
              <a:t>Utah State University</a:t>
            </a:r>
          </a:p>
          <a:p>
            <a:pPr marL="228600" indent="-228600">
              <a:spcAft>
                <a:spcPts val="300"/>
              </a:spcAft>
            </a:pPr>
            <a:r>
              <a:rPr lang="en-US" sz="1600" b="1" dirty="0"/>
              <a:t>Julie K. Maldonado</a:t>
            </a:r>
            <a:r>
              <a:rPr lang="en-US" sz="1600" dirty="0"/>
              <a:t>, </a:t>
            </a:r>
            <a:r>
              <a:rPr lang="en-US" sz="1600" i="1" dirty="0"/>
              <a:t>Livelihoods Knowledge Exchange Network</a:t>
            </a:r>
          </a:p>
          <a:p>
            <a:pPr marL="228600" indent="-228600">
              <a:spcAft>
                <a:spcPts val="300"/>
              </a:spcAft>
            </a:pPr>
            <a:r>
              <a:rPr lang="en-US" sz="1600" b="1" dirty="0"/>
              <a:t>Nathan J. Mantua</a:t>
            </a:r>
            <a:r>
              <a:rPr lang="en-US" sz="1600" dirty="0"/>
              <a:t>, </a:t>
            </a:r>
            <a:r>
              <a:rPr lang="en-US" sz="1600" i="1" dirty="0"/>
              <a:t>National Oceanic and Atmospheric Administration</a:t>
            </a:r>
          </a:p>
          <a:p>
            <a:pPr marL="228600" indent="-228600">
              <a:spcAft>
                <a:spcPts val="300"/>
              </a:spcAft>
            </a:pPr>
            <a:r>
              <a:rPr lang="en-US" sz="1600" b="1" dirty="0"/>
              <a:t>Helene G. Margolis</a:t>
            </a:r>
            <a:r>
              <a:rPr lang="en-US" sz="1600" dirty="0"/>
              <a:t>, </a:t>
            </a:r>
            <a:r>
              <a:rPr lang="en-US" sz="1600" i="1" dirty="0"/>
              <a:t>University of California, Davis</a:t>
            </a:r>
          </a:p>
          <a:p>
            <a:pPr marL="228600" indent="-228600">
              <a:spcAft>
                <a:spcPts val="300"/>
              </a:spcAft>
            </a:pPr>
            <a:r>
              <a:rPr lang="en-US" sz="1600" b="1" dirty="0" err="1"/>
              <a:t>Skyli</a:t>
            </a:r>
            <a:r>
              <a:rPr lang="en-US" sz="1600" b="1" dirty="0"/>
              <a:t> McAfee</a:t>
            </a:r>
            <a:r>
              <a:rPr lang="en-US" sz="1600" dirty="0"/>
              <a:t>, </a:t>
            </a:r>
            <a:r>
              <a:rPr lang="en-US" sz="1600" i="1" dirty="0"/>
              <a:t>The Nature Conservancy (through 2017) </a:t>
            </a:r>
          </a:p>
          <a:p>
            <a:pPr marL="228600" indent="-228600">
              <a:spcAft>
                <a:spcPts val="300"/>
              </a:spcAft>
            </a:pPr>
            <a:r>
              <a:rPr lang="en-US" sz="1600" b="1" dirty="0"/>
              <a:t>Beth Rose Middleton</a:t>
            </a:r>
            <a:r>
              <a:rPr lang="en-US" sz="1600" dirty="0"/>
              <a:t>, </a:t>
            </a:r>
            <a:r>
              <a:rPr lang="en-US" sz="1600" i="1" dirty="0"/>
              <a:t>University of California, Davis</a:t>
            </a:r>
          </a:p>
          <a:p>
            <a:pPr marL="228600" indent="-228600">
              <a:spcAft>
                <a:spcPts val="300"/>
              </a:spcAft>
            </a:pPr>
            <a:r>
              <a:rPr lang="en-US" sz="1600" b="1" dirty="0"/>
              <a:t>Bradley H. Udall</a:t>
            </a:r>
            <a:r>
              <a:rPr lang="en-US" sz="1600" dirty="0"/>
              <a:t>, </a:t>
            </a:r>
            <a:r>
              <a:rPr lang="en-US" sz="1600" i="1" dirty="0"/>
              <a:t>Colorado State University </a:t>
            </a:r>
          </a:p>
          <a:p>
            <a:pPr marL="228600" indent="-228600">
              <a:spcBef>
                <a:spcPts val="600"/>
              </a:spcBef>
              <a:spcAft>
                <a:spcPts val="300"/>
              </a:spcAft>
            </a:pPr>
            <a:r>
              <a:rPr lang="en-US" sz="1800" b="1" dirty="0">
                <a:solidFill>
                  <a:srgbClr val="385623"/>
                </a:solidFill>
              </a:rPr>
              <a:t>Review Editor</a:t>
            </a:r>
            <a:endParaRPr lang="en-US" sz="1800" dirty="0"/>
          </a:p>
          <a:p>
            <a:pPr marL="228600" indent="-228600">
              <a:spcAft>
                <a:spcPts val="300"/>
              </a:spcAft>
            </a:pPr>
            <a:r>
              <a:rPr lang="en-US" sz="1600" b="1" dirty="0"/>
              <a:t>Cristina </a:t>
            </a:r>
            <a:r>
              <a:rPr lang="en-US" sz="1600" b="1" dirty="0" err="1"/>
              <a:t>Bradatan</a:t>
            </a:r>
            <a:r>
              <a:rPr lang="en-US" sz="1600" dirty="0"/>
              <a:t>, </a:t>
            </a:r>
            <a:r>
              <a:rPr lang="en-US" sz="1600" i="1" dirty="0"/>
              <a:t>Texas Tech University</a:t>
            </a:r>
          </a:p>
        </p:txBody>
      </p:sp>
      <p:sp>
        <p:nvSpPr>
          <p:cNvPr id="3" name="Text Placeholder 2"/>
          <p:cNvSpPr>
            <a:spLocks noGrp="1"/>
          </p:cNvSpPr>
          <p:nvPr>
            <p:ph type="body" sz="quarter" idx="10"/>
          </p:nvPr>
        </p:nvSpPr>
        <p:spPr/>
        <p:txBody>
          <a:bodyPr/>
          <a:lstStyle/>
          <a:p>
            <a:r>
              <a:rPr lang="en-US" dirty="0"/>
              <a:t>Chapter Author Team</a:t>
            </a:r>
          </a:p>
        </p:txBody>
      </p:sp>
      <p:sp>
        <p:nvSpPr>
          <p:cNvPr id="4" name="Text Placeholder 3"/>
          <p:cNvSpPr>
            <a:spLocks noGrp="1"/>
          </p:cNvSpPr>
          <p:nvPr>
            <p:ph type="body" sz="quarter" idx="11"/>
          </p:nvPr>
        </p:nvSpPr>
        <p:spPr/>
        <p:txBody>
          <a:bodyPr/>
          <a:lstStyle/>
          <a:p>
            <a:r>
              <a:rPr lang="en-US" dirty="0"/>
              <a:t>25</a:t>
            </a:r>
          </a:p>
        </p:txBody>
      </p:sp>
      <p:sp>
        <p:nvSpPr>
          <p:cNvPr id="5" name="Text Placeholder 4"/>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268240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F9D41D-01F7-484E-B631-BB94D5024937}"/>
              </a:ext>
            </a:extLst>
          </p:cNvPr>
          <p:cNvSpPr>
            <a:spLocks noGrp="1"/>
          </p:cNvSpPr>
          <p:nvPr>
            <p:ph idx="1"/>
          </p:nvPr>
        </p:nvSpPr>
        <p:spPr/>
        <p:txBody>
          <a:bodyPr/>
          <a:lstStyle/>
          <a:p>
            <a:r>
              <a:rPr lang="en-US" dirty="0"/>
              <a:t>Water for people and nature in the Southwest has declined during droughts, due in part to human-caused climate change. Intensifying droughts and occasional large floods, combined with critical water demands from a growing population, deteriorating infrastructure, and groundwater depletion, suggest the need for flexible water management techniques that address changing risks over time, balancing declining supplies with greater demands.</a:t>
            </a:r>
          </a:p>
        </p:txBody>
      </p:sp>
      <p:sp>
        <p:nvSpPr>
          <p:cNvPr id="3" name="Text Placeholder 2">
            <a:extLst>
              <a:ext uri="{FF2B5EF4-FFF2-40B4-BE49-F238E27FC236}">
                <a16:creationId xmlns:a16="http://schemas.microsoft.com/office/drawing/2014/main" id="{6B3AC2C3-4FF3-4220-82B1-CBCB76B48EF0}"/>
              </a:ext>
            </a:extLst>
          </p:cNvPr>
          <p:cNvSpPr>
            <a:spLocks noGrp="1"/>
          </p:cNvSpPr>
          <p:nvPr>
            <p:ph type="body" sz="quarter" idx="10"/>
          </p:nvPr>
        </p:nvSpPr>
        <p:spPr/>
        <p:txBody>
          <a:bodyPr/>
          <a:lstStyle/>
          <a:p>
            <a:r>
              <a:rPr lang="en-US" dirty="0"/>
              <a:t>Key Message #1</a:t>
            </a:r>
          </a:p>
        </p:txBody>
      </p:sp>
      <p:sp>
        <p:nvSpPr>
          <p:cNvPr id="4" name="Text Placeholder 3">
            <a:extLst>
              <a:ext uri="{FF2B5EF4-FFF2-40B4-BE49-F238E27FC236}">
                <a16:creationId xmlns:a16="http://schemas.microsoft.com/office/drawing/2014/main" id="{30189B45-99F8-4CCF-8A5D-6B2C881C6969}"/>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E5187200-A27D-4C28-9C21-7BBA332CF9F9}"/>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2CC495E1-1144-4220-BF9B-11F41A0FE5E3}"/>
              </a:ext>
            </a:extLst>
          </p:cNvPr>
          <p:cNvSpPr>
            <a:spLocks noGrp="1"/>
          </p:cNvSpPr>
          <p:nvPr>
            <p:ph type="body" sz="quarter" idx="13"/>
          </p:nvPr>
        </p:nvSpPr>
        <p:spPr/>
        <p:txBody>
          <a:bodyPr/>
          <a:lstStyle/>
          <a:p>
            <a:r>
              <a:rPr lang="en-US" dirty="0"/>
              <a:t>Water Resources</a:t>
            </a:r>
          </a:p>
        </p:txBody>
      </p:sp>
    </p:spTree>
    <p:extLst>
      <p:ext uri="{BB962C8B-B14F-4D97-AF65-F5344CB8AC3E}">
        <p14:creationId xmlns:p14="http://schemas.microsoft.com/office/powerpoint/2010/main" val="374701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825625"/>
            <a:ext cx="7886700" cy="4351337"/>
          </a:xfrm>
        </p:spPr>
        <p:txBody>
          <a:bodyPr numCol="1" spcCol="182880">
            <a:noAutofit/>
          </a:bodyPr>
          <a:lstStyle/>
          <a:p>
            <a:pPr marL="228600" indent="-228600">
              <a:spcBef>
                <a:spcPts val="600"/>
              </a:spcBef>
              <a:spcAft>
                <a:spcPts val="300"/>
              </a:spcAft>
            </a:pPr>
            <a:r>
              <a:rPr lang="en-US" sz="2200" b="1" dirty="0">
                <a:solidFill>
                  <a:srgbClr val="385623"/>
                </a:solidFill>
              </a:rPr>
              <a:t>Technical Contributors</a:t>
            </a:r>
          </a:p>
          <a:p>
            <a:pPr marL="228600" indent="-228600">
              <a:spcAft>
                <a:spcPts val="300"/>
              </a:spcAft>
            </a:pPr>
            <a:r>
              <a:rPr lang="en-US" b="1" dirty="0"/>
              <a:t>Mary E. Black</a:t>
            </a:r>
            <a:r>
              <a:rPr lang="en-US" dirty="0"/>
              <a:t>, </a:t>
            </a:r>
            <a:r>
              <a:rPr lang="en-US" i="1" dirty="0"/>
              <a:t>University of Arizona</a:t>
            </a:r>
          </a:p>
          <a:p>
            <a:pPr marL="228600" indent="-228600">
              <a:spcAft>
                <a:spcPts val="300"/>
              </a:spcAft>
            </a:pPr>
            <a:r>
              <a:rPr lang="en-US" b="1" dirty="0" err="1"/>
              <a:t>Shallin</a:t>
            </a:r>
            <a:r>
              <a:rPr lang="en-US" b="1" dirty="0"/>
              <a:t> Busch</a:t>
            </a:r>
            <a:r>
              <a:rPr lang="en-US" dirty="0"/>
              <a:t>, </a:t>
            </a:r>
            <a:r>
              <a:rPr lang="en-US" i="1" dirty="0"/>
              <a:t>National Ocean and Atmospheric Administration</a:t>
            </a:r>
          </a:p>
          <a:p>
            <a:pPr marL="228600" indent="-228600">
              <a:spcAft>
                <a:spcPts val="300"/>
              </a:spcAft>
            </a:pPr>
            <a:r>
              <a:rPr lang="en-US" b="1" dirty="0"/>
              <a:t>Brandon </a:t>
            </a:r>
            <a:r>
              <a:rPr lang="en-US" b="1" dirty="0" err="1"/>
              <a:t>Goshi</a:t>
            </a:r>
            <a:r>
              <a:rPr lang="en-US" dirty="0"/>
              <a:t>, </a:t>
            </a:r>
            <a:r>
              <a:rPr lang="en-US" i="1" dirty="0"/>
              <a:t>Metropolitan Water District of Southern California</a:t>
            </a:r>
            <a:endParaRPr lang="en-US" b="1" dirty="0">
              <a:solidFill>
                <a:srgbClr val="385623"/>
              </a:solidFill>
            </a:endParaRPr>
          </a:p>
          <a:p>
            <a:pPr marL="228600" indent="-228600">
              <a:spcBef>
                <a:spcPts val="600"/>
              </a:spcBef>
              <a:spcAft>
                <a:spcPts val="300"/>
              </a:spcAft>
            </a:pPr>
            <a:r>
              <a:rPr lang="en-US" sz="2200" b="1" dirty="0">
                <a:solidFill>
                  <a:srgbClr val="385623"/>
                </a:solidFill>
              </a:rPr>
              <a:t>USGCRP Coordinators</a:t>
            </a:r>
            <a:r>
              <a:rPr lang="en-US" dirty="0"/>
              <a:t>	</a:t>
            </a:r>
          </a:p>
          <a:p>
            <a:pPr marL="228600" indent="-228600">
              <a:spcAft>
                <a:spcPts val="300"/>
              </a:spcAft>
            </a:pPr>
            <a:r>
              <a:rPr lang="en-US" b="1" dirty="0"/>
              <a:t>Fredric </a:t>
            </a:r>
            <a:r>
              <a:rPr lang="en-US" b="1" dirty="0" err="1"/>
              <a:t>Lipschultz</a:t>
            </a:r>
            <a:r>
              <a:rPr lang="en-US" dirty="0"/>
              <a:t>, </a:t>
            </a:r>
            <a:r>
              <a:rPr lang="en-US" i="1" dirty="0"/>
              <a:t>Senior Scientist and Regional Coordinator</a:t>
            </a:r>
          </a:p>
          <a:p>
            <a:pPr marL="228600" indent="-228600">
              <a:spcAft>
                <a:spcPts val="300"/>
              </a:spcAft>
            </a:pPr>
            <a:r>
              <a:rPr lang="en-US" b="1" dirty="0"/>
              <a:t>Christopher W. Avery</a:t>
            </a:r>
            <a:r>
              <a:rPr lang="en-US" dirty="0"/>
              <a:t>, </a:t>
            </a:r>
            <a:r>
              <a:rPr lang="en-US" i="1" dirty="0"/>
              <a:t>Senior Manager</a:t>
            </a:r>
          </a:p>
        </p:txBody>
      </p:sp>
      <p:sp>
        <p:nvSpPr>
          <p:cNvPr id="3" name="Text Placeholder 2"/>
          <p:cNvSpPr>
            <a:spLocks noGrp="1"/>
          </p:cNvSpPr>
          <p:nvPr>
            <p:ph type="body" sz="quarter" idx="10"/>
          </p:nvPr>
        </p:nvSpPr>
        <p:spPr/>
        <p:txBody>
          <a:bodyPr/>
          <a:lstStyle/>
          <a:p>
            <a:r>
              <a:rPr lang="en-US" dirty="0"/>
              <a:t>Acknowledgments</a:t>
            </a:r>
          </a:p>
        </p:txBody>
      </p:sp>
      <p:sp>
        <p:nvSpPr>
          <p:cNvPr id="4" name="Text Placeholder 3"/>
          <p:cNvSpPr>
            <a:spLocks noGrp="1"/>
          </p:cNvSpPr>
          <p:nvPr>
            <p:ph type="body" sz="quarter" idx="11"/>
          </p:nvPr>
        </p:nvSpPr>
        <p:spPr/>
        <p:txBody>
          <a:bodyPr/>
          <a:lstStyle/>
          <a:p>
            <a:r>
              <a:rPr lang="en-US" dirty="0"/>
              <a:t>25</a:t>
            </a:r>
          </a:p>
        </p:txBody>
      </p:sp>
      <p:sp>
        <p:nvSpPr>
          <p:cNvPr id="5" name="Text Placeholder 4"/>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1402898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D3C24ED-4315-4283-810E-BD0608DB7569}"/>
              </a:ext>
            </a:extLst>
          </p:cNvPr>
          <p:cNvSpPr>
            <a:spLocks noGrp="1"/>
          </p:cNvSpPr>
          <p:nvPr>
            <p:ph type="subTitle" idx="1"/>
          </p:nvPr>
        </p:nvSpPr>
        <p:spPr/>
        <p:txBody>
          <a:bodyPr>
            <a:normAutofit fontScale="85000" lnSpcReduction="10000"/>
          </a:bodyPr>
          <a:lstStyle/>
          <a:p>
            <a:r>
              <a:rPr lang="en-US" b="1" dirty="0"/>
              <a:t>Gonzalez, </a:t>
            </a:r>
            <a:r>
              <a:rPr lang="en-US" dirty="0"/>
              <a:t>P., G.M. </a:t>
            </a:r>
            <a:r>
              <a:rPr lang="en-US"/>
              <a:t>Garfin, </a:t>
            </a:r>
            <a:r>
              <a:rPr lang="en-US" dirty="0"/>
              <a:t>D.D. </a:t>
            </a:r>
            <a:r>
              <a:rPr lang="en-US" dirty="0" err="1"/>
              <a:t>Breshears</a:t>
            </a:r>
            <a:r>
              <a:rPr lang="en-US" dirty="0"/>
              <a:t>, K.M. Brooks, H.E. Brown, E.H. Elias, A. </a:t>
            </a:r>
            <a:r>
              <a:rPr lang="en-US" dirty="0" err="1"/>
              <a:t>Gunasekara</a:t>
            </a:r>
            <a:r>
              <a:rPr lang="en-US" dirty="0"/>
              <a:t>, N. Huntly, J.K. Maldonado, N.J. Mantua, H.G. Margolis, S. McAfee, B.R. Middleton, and B.H. Udall, 2018: Southwest. In </a:t>
            </a:r>
            <a:r>
              <a:rPr lang="en-US" i="1" dirty="0"/>
              <a:t>Impacts, Risks, and Adaptation in the United States: Fourth National Climate Assessment, Volume II</a:t>
            </a:r>
            <a:r>
              <a:rPr lang="en-US" dirty="0"/>
              <a:t> [</a:t>
            </a:r>
            <a:r>
              <a:rPr lang="en-US" dirty="0" err="1"/>
              <a:t>Reidmiller</a:t>
            </a:r>
            <a:r>
              <a:rPr lang="en-US" dirty="0"/>
              <a:t>, D.R., C.W. Avery, D.R. Easterling, K.E. Kunkel, K.L.M. Lewis, T.K. </a:t>
            </a:r>
            <a:r>
              <a:rPr lang="en-US" dirty="0" err="1"/>
              <a:t>Maycock</a:t>
            </a:r>
            <a:r>
              <a:rPr lang="en-US" dirty="0"/>
              <a:t>, and B.C. Stewart (eds.)]. U.S. Global Change Research Program, Washington, DC, USA. </a:t>
            </a:r>
            <a:r>
              <a:rPr lang="en-US" dirty="0" err="1"/>
              <a:t>doi</a:t>
            </a:r>
            <a:r>
              <a:rPr lang="en-US" dirty="0"/>
              <a:t>: </a:t>
            </a:r>
            <a:r>
              <a:rPr lang="en-US" u="sng" dirty="0">
                <a:hlinkClick r:id="rId3"/>
              </a:rPr>
              <a:t>10.7930/NCA4.2018.CH25</a:t>
            </a:r>
            <a:endParaRPr lang="en-US" dirty="0"/>
          </a:p>
        </p:txBody>
      </p:sp>
      <p:sp>
        <p:nvSpPr>
          <p:cNvPr id="3" name="Text Placeholder 2">
            <a:extLst>
              <a:ext uri="{FF2B5EF4-FFF2-40B4-BE49-F238E27FC236}">
                <a16:creationId xmlns:a16="http://schemas.microsoft.com/office/drawing/2014/main" id="{B7488934-7362-4E37-AFF0-0194A81ADA4E}"/>
              </a:ext>
            </a:extLst>
          </p:cNvPr>
          <p:cNvSpPr>
            <a:spLocks noGrp="1"/>
          </p:cNvSpPr>
          <p:nvPr>
            <p:ph type="body" sz="quarter" idx="10"/>
          </p:nvPr>
        </p:nvSpPr>
        <p:spPr/>
        <p:txBody>
          <a:bodyPr/>
          <a:lstStyle/>
          <a:p>
            <a:r>
              <a:rPr lang="en-US" dirty="0"/>
              <a:t>https://nca2018.globalchange.gov/chapter/southwest</a:t>
            </a:r>
          </a:p>
        </p:txBody>
      </p:sp>
    </p:spTree>
    <p:extLst>
      <p:ext uri="{BB962C8B-B14F-4D97-AF65-F5344CB8AC3E}">
        <p14:creationId xmlns:p14="http://schemas.microsoft.com/office/powerpoint/2010/main" val="304326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DC645B-89D4-4D38-9CE8-83C1A729B53B}"/>
              </a:ext>
            </a:extLst>
          </p:cNvPr>
          <p:cNvSpPr>
            <a:spLocks noGrp="1"/>
          </p:cNvSpPr>
          <p:nvPr>
            <p:ph idx="1"/>
          </p:nvPr>
        </p:nvSpPr>
        <p:spPr/>
        <p:txBody>
          <a:bodyPr/>
          <a:lstStyle/>
          <a:p>
            <a:r>
              <a:rPr lang="en-US" dirty="0"/>
              <a:t>The integrity of Southwest forests and other ecosystems and their ability to provide natural habitat, clean water, and economic livelihoods have declined as a result of recent droughts and wildfire due in part to human-caused climate change. Greenhouse gas emissions reductions, fire management, and other actions can help reduce future vulnerabilities of ecosystems and human well-being.</a:t>
            </a:r>
          </a:p>
        </p:txBody>
      </p:sp>
      <p:sp>
        <p:nvSpPr>
          <p:cNvPr id="3" name="Text Placeholder 2">
            <a:extLst>
              <a:ext uri="{FF2B5EF4-FFF2-40B4-BE49-F238E27FC236}">
                <a16:creationId xmlns:a16="http://schemas.microsoft.com/office/drawing/2014/main" id="{85B44403-6F12-471C-97DB-651A93950625}"/>
              </a:ext>
            </a:extLst>
          </p:cNvPr>
          <p:cNvSpPr>
            <a:spLocks noGrp="1"/>
          </p:cNvSpPr>
          <p:nvPr>
            <p:ph type="body" sz="quarter" idx="10"/>
          </p:nvPr>
        </p:nvSpPr>
        <p:spPr/>
        <p:txBody>
          <a:bodyPr/>
          <a:lstStyle/>
          <a:p>
            <a:r>
              <a:rPr lang="en-US" dirty="0"/>
              <a:t>Key Message #2</a:t>
            </a:r>
          </a:p>
        </p:txBody>
      </p:sp>
      <p:sp>
        <p:nvSpPr>
          <p:cNvPr id="4" name="Text Placeholder 3">
            <a:extLst>
              <a:ext uri="{FF2B5EF4-FFF2-40B4-BE49-F238E27FC236}">
                <a16:creationId xmlns:a16="http://schemas.microsoft.com/office/drawing/2014/main" id="{36D8B5C5-D6CE-4D35-BF72-2ED85A05134C}"/>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FC50A796-CE02-43DD-9EB2-915D3846121D}"/>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F0812633-5BFE-46FA-ABBC-23BC64C63631}"/>
              </a:ext>
            </a:extLst>
          </p:cNvPr>
          <p:cNvSpPr>
            <a:spLocks noGrp="1"/>
          </p:cNvSpPr>
          <p:nvPr>
            <p:ph type="body" sz="quarter" idx="13"/>
          </p:nvPr>
        </p:nvSpPr>
        <p:spPr/>
        <p:txBody>
          <a:bodyPr/>
          <a:lstStyle/>
          <a:p>
            <a:r>
              <a:rPr lang="en-US" dirty="0"/>
              <a:t>Ecosystems and Ecosystem Services</a:t>
            </a:r>
          </a:p>
        </p:txBody>
      </p:sp>
    </p:spTree>
    <p:extLst>
      <p:ext uri="{BB962C8B-B14F-4D97-AF65-F5344CB8AC3E}">
        <p14:creationId xmlns:p14="http://schemas.microsoft.com/office/powerpoint/2010/main" val="23422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230BD4-79CE-4BC4-BD46-4E8C6C4A0C4D}"/>
              </a:ext>
            </a:extLst>
          </p:cNvPr>
          <p:cNvSpPr>
            <a:spLocks noGrp="1"/>
          </p:cNvSpPr>
          <p:nvPr>
            <p:ph idx="1"/>
          </p:nvPr>
        </p:nvSpPr>
        <p:spPr/>
        <p:txBody>
          <a:bodyPr/>
          <a:lstStyle/>
          <a:p>
            <a:r>
              <a:rPr lang="en-US" dirty="0"/>
              <a:t>Many coastal resources in the Southwest have been affected by sea level rise, ocean warming, and reduced ocean oxygen—all impacts of human-caused climate change—and ocean acidification resulting from human emissions of carbon dioxide. Homes and other coastal infrastructure, marine flora and fauna, and people who depend on coastal resources face increased risks under continued climate change.</a:t>
            </a:r>
          </a:p>
        </p:txBody>
      </p:sp>
      <p:sp>
        <p:nvSpPr>
          <p:cNvPr id="3" name="Text Placeholder 2">
            <a:extLst>
              <a:ext uri="{FF2B5EF4-FFF2-40B4-BE49-F238E27FC236}">
                <a16:creationId xmlns:a16="http://schemas.microsoft.com/office/drawing/2014/main" id="{C6299178-B318-4B60-BFCB-5A6D255966CD}"/>
              </a:ext>
            </a:extLst>
          </p:cNvPr>
          <p:cNvSpPr>
            <a:spLocks noGrp="1"/>
          </p:cNvSpPr>
          <p:nvPr>
            <p:ph type="body" sz="quarter" idx="10"/>
          </p:nvPr>
        </p:nvSpPr>
        <p:spPr/>
        <p:txBody>
          <a:bodyPr/>
          <a:lstStyle/>
          <a:p>
            <a:r>
              <a:rPr lang="en-US" dirty="0"/>
              <a:t>Key Message #3</a:t>
            </a:r>
          </a:p>
        </p:txBody>
      </p:sp>
      <p:sp>
        <p:nvSpPr>
          <p:cNvPr id="4" name="Text Placeholder 3">
            <a:extLst>
              <a:ext uri="{FF2B5EF4-FFF2-40B4-BE49-F238E27FC236}">
                <a16:creationId xmlns:a16="http://schemas.microsoft.com/office/drawing/2014/main" id="{E508401C-F3DF-476E-A32C-9379434395AE}"/>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7D2418F5-B697-4913-8BC5-5CE129DF0808}"/>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E5161DD2-92D3-40CC-ADDE-E8B30EF21808}"/>
              </a:ext>
            </a:extLst>
          </p:cNvPr>
          <p:cNvSpPr>
            <a:spLocks noGrp="1"/>
          </p:cNvSpPr>
          <p:nvPr>
            <p:ph type="body" sz="quarter" idx="13"/>
          </p:nvPr>
        </p:nvSpPr>
        <p:spPr/>
        <p:txBody>
          <a:bodyPr/>
          <a:lstStyle/>
          <a:p>
            <a:r>
              <a:rPr lang="en-US" dirty="0"/>
              <a:t>The Coast</a:t>
            </a:r>
          </a:p>
        </p:txBody>
      </p:sp>
    </p:spTree>
    <p:extLst>
      <p:ext uri="{BB962C8B-B14F-4D97-AF65-F5344CB8AC3E}">
        <p14:creationId xmlns:p14="http://schemas.microsoft.com/office/powerpoint/2010/main" val="237358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077F32-EB0A-486E-9A4F-C8502C33B648}"/>
              </a:ext>
            </a:extLst>
          </p:cNvPr>
          <p:cNvSpPr>
            <a:spLocks noGrp="1"/>
          </p:cNvSpPr>
          <p:nvPr>
            <p:ph idx="1"/>
          </p:nvPr>
        </p:nvSpPr>
        <p:spPr/>
        <p:txBody>
          <a:bodyPr/>
          <a:lstStyle/>
          <a:p>
            <a:r>
              <a:rPr lang="en-US" dirty="0"/>
              <a:t>Traditional foods, natural resource-based livelihoods, cultural resources, and spiritual well-being of Indigenous peoples in the Southwest are increasingly affected by drought, wildfire, and changing ocean conditions. Because future changes would further disrupt the ecosystems on which Indigenous peoples depend, tribes are implementing adaptation measures and emissions reduction actions.</a:t>
            </a:r>
          </a:p>
        </p:txBody>
      </p:sp>
      <p:sp>
        <p:nvSpPr>
          <p:cNvPr id="3" name="Text Placeholder 2">
            <a:extLst>
              <a:ext uri="{FF2B5EF4-FFF2-40B4-BE49-F238E27FC236}">
                <a16:creationId xmlns:a16="http://schemas.microsoft.com/office/drawing/2014/main" id="{FE8F95F4-FFE7-4929-8D87-3F5200F7A8CF}"/>
              </a:ext>
            </a:extLst>
          </p:cNvPr>
          <p:cNvSpPr>
            <a:spLocks noGrp="1"/>
          </p:cNvSpPr>
          <p:nvPr>
            <p:ph type="body" sz="quarter" idx="10"/>
          </p:nvPr>
        </p:nvSpPr>
        <p:spPr/>
        <p:txBody>
          <a:bodyPr/>
          <a:lstStyle/>
          <a:p>
            <a:r>
              <a:rPr lang="en-US" dirty="0"/>
              <a:t>Key Message #4</a:t>
            </a:r>
          </a:p>
        </p:txBody>
      </p:sp>
      <p:sp>
        <p:nvSpPr>
          <p:cNvPr id="4" name="Text Placeholder 3">
            <a:extLst>
              <a:ext uri="{FF2B5EF4-FFF2-40B4-BE49-F238E27FC236}">
                <a16:creationId xmlns:a16="http://schemas.microsoft.com/office/drawing/2014/main" id="{1163A2D5-4CBA-4374-8A3F-CB804E822047}"/>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BE923BFA-4E8D-4834-AF4F-B56D5E5F6D5D}"/>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FF753C51-6008-41C6-A491-129881317E33}"/>
              </a:ext>
            </a:extLst>
          </p:cNvPr>
          <p:cNvSpPr>
            <a:spLocks noGrp="1"/>
          </p:cNvSpPr>
          <p:nvPr>
            <p:ph type="body" sz="quarter" idx="13"/>
          </p:nvPr>
        </p:nvSpPr>
        <p:spPr/>
        <p:txBody>
          <a:bodyPr/>
          <a:lstStyle/>
          <a:p>
            <a:r>
              <a:rPr lang="en-US" dirty="0"/>
              <a:t>Indigenous Peoples</a:t>
            </a:r>
          </a:p>
        </p:txBody>
      </p:sp>
    </p:spTree>
    <p:extLst>
      <p:ext uri="{BB962C8B-B14F-4D97-AF65-F5344CB8AC3E}">
        <p14:creationId xmlns:p14="http://schemas.microsoft.com/office/powerpoint/2010/main" val="273941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986002-918C-47CF-9672-CF103825771D}"/>
              </a:ext>
            </a:extLst>
          </p:cNvPr>
          <p:cNvSpPr>
            <a:spLocks noGrp="1"/>
          </p:cNvSpPr>
          <p:nvPr>
            <p:ph idx="1"/>
          </p:nvPr>
        </p:nvSpPr>
        <p:spPr/>
        <p:txBody>
          <a:bodyPr/>
          <a:lstStyle/>
          <a:p>
            <a:r>
              <a:rPr lang="en-US" dirty="0"/>
              <a:t>The ability of hydropower and fossil fuel electricity generation to meet growing energy use in the Southwest is decreasing as a result of drought and rising temperatures. Many renewable energy sources offer increased electricity reliability, lower water intensity of energy generation, reduced greenhouse gas emissions, and new economic opportunities.</a:t>
            </a:r>
          </a:p>
        </p:txBody>
      </p:sp>
      <p:sp>
        <p:nvSpPr>
          <p:cNvPr id="3" name="Text Placeholder 2">
            <a:extLst>
              <a:ext uri="{FF2B5EF4-FFF2-40B4-BE49-F238E27FC236}">
                <a16:creationId xmlns:a16="http://schemas.microsoft.com/office/drawing/2014/main" id="{2FF4B0B5-212C-42A7-A633-3257AEEEFA4D}"/>
              </a:ext>
            </a:extLst>
          </p:cNvPr>
          <p:cNvSpPr>
            <a:spLocks noGrp="1"/>
          </p:cNvSpPr>
          <p:nvPr>
            <p:ph type="body" sz="quarter" idx="10"/>
          </p:nvPr>
        </p:nvSpPr>
        <p:spPr/>
        <p:txBody>
          <a:bodyPr/>
          <a:lstStyle/>
          <a:p>
            <a:r>
              <a:rPr lang="en-US" dirty="0"/>
              <a:t>Key Message #5</a:t>
            </a:r>
          </a:p>
        </p:txBody>
      </p:sp>
      <p:sp>
        <p:nvSpPr>
          <p:cNvPr id="4" name="Text Placeholder 3">
            <a:extLst>
              <a:ext uri="{FF2B5EF4-FFF2-40B4-BE49-F238E27FC236}">
                <a16:creationId xmlns:a16="http://schemas.microsoft.com/office/drawing/2014/main" id="{69A32A5A-5551-42C7-910D-B1A137179CDD}"/>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C6751DAA-A69A-4D01-AA78-7DC87A59FBA3}"/>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6FD8FA74-5557-48C9-8708-17FE195A629A}"/>
              </a:ext>
            </a:extLst>
          </p:cNvPr>
          <p:cNvSpPr>
            <a:spLocks noGrp="1"/>
          </p:cNvSpPr>
          <p:nvPr>
            <p:ph type="body" sz="quarter" idx="13"/>
          </p:nvPr>
        </p:nvSpPr>
        <p:spPr/>
        <p:txBody>
          <a:bodyPr/>
          <a:lstStyle/>
          <a:p>
            <a:r>
              <a:rPr lang="en-US" dirty="0"/>
              <a:t>Energy</a:t>
            </a:r>
          </a:p>
          <a:p>
            <a:endParaRPr lang="en-US" dirty="0"/>
          </a:p>
        </p:txBody>
      </p:sp>
    </p:spTree>
    <p:extLst>
      <p:ext uri="{BB962C8B-B14F-4D97-AF65-F5344CB8AC3E}">
        <p14:creationId xmlns:p14="http://schemas.microsoft.com/office/powerpoint/2010/main" val="276515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45EABB-A60B-45B3-AAD9-CDEC0F6B0AF8}"/>
              </a:ext>
            </a:extLst>
          </p:cNvPr>
          <p:cNvSpPr>
            <a:spLocks noGrp="1"/>
          </p:cNvSpPr>
          <p:nvPr>
            <p:ph idx="1"/>
          </p:nvPr>
        </p:nvSpPr>
        <p:spPr/>
        <p:txBody>
          <a:bodyPr/>
          <a:lstStyle/>
          <a:p>
            <a:r>
              <a:rPr lang="en-US" dirty="0"/>
              <a:t>Food production in the Southwest is vulnerable to water shortages. Increased drought, heat waves, and reduction of winter chill hours can harm crops and livestock; exacerbate competition for water among agriculture, energy generation, and municipal uses; and increase future food insecurity.</a:t>
            </a:r>
          </a:p>
        </p:txBody>
      </p:sp>
      <p:sp>
        <p:nvSpPr>
          <p:cNvPr id="3" name="Text Placeholder 2">
            <a:extLst>
              <a:ext uri="{FF2B5EF4-FFF2-40B4-BE49-F238E27FC236}">
                <a16:creationId xmlns:a16="http://schemas.microsoft.com/office/drawing/2014/main" id="{21701A1E-3D56-4F5A-A2A7-2C4A6C70C6D2}"/>
              </a:ext>
            </a:extLst>
          </p:cNvPr>
          <p:cNvSpPr>
            <a:spLocks noGrp="1"/>
          </p:cNvSpPr>
          <p:nvPr>
            <p:ph type="body" sz="quarter" idx="10"/>
          </p:nvPr>
        </p:nvSpPr>
        <p:spPr/>
        <p:txBody>
          <a:bodyPr/>
          <a:lstStyle/>
          <a:p>
            <a:r>
              <a:rPr lang="en-US" dirty="0"/>
              <a:t>Key Message #6</a:t>
            </a:r>
          </a:p>
        </p:txBody>
      </p:sp>
      <p:sp>
        <p:nvSpPr>
          <p:cNvPr id="4" name="Text Placeholder 3">
            <a:extLst>
              <a:ext uri="{FF2B5EF4-FFF2-40B4-BE49-F238E27FC236}">
                <a16:creationId xmlns:a16="http://schemas.microsoft.com/office/drawing/2014/main" id="{3942E31D-D79F-4DF9-B5D7-74882C25BCBC}"/>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3D8BC885-5B90-4F35-9C8C-201CB9AABF0B}"/>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3DE41D7A-221A-4451-953F-ABE73E22AE79}"/>
              </a:ext>
            </a:extLst>
          </p:cNvPr>
          <p:cNvSpPr>
            <a:spLocks noGrp="1"/>
          </p:cNvSpPr>
          <p:nvPr>
            <p:ph type="body" sz="quarter" idx="13"/>
          </p:nvPr>
        </p:nvSpPr>
        <p:spPr/>
        <p:txBody>
          <a:bodyPr/>
          <a:lstStyle/>
          <a:p>
            <a:r>
              <a:rPr lang="en-US" dirty="0"/>
              <a:t>Food</a:t>
            </a:r>
          </a:p>
        </p:txBody>
      </p:sp>
    </p:spTree>
    <p:extLst>
      <p:ext uri="{BB962C8B-B14F-4D97-AF65-F5344CB8AC3E}">
        <p14:creationId xmlns:p14="http://schemas.microsoft.com/office/powerpoint/2010/main" val="190033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8C6D7B-C0BD-44FC-A174-78E4FE51FC21}"/>
              </a:ext>
            </a:extLst>
          </p:cNvPr>
          <p:cNvSpPr>
            <a:spLocks noGrp="1"/>
          </p:cNvSpPr>
          <p:nvPr>
            <p:ph idx="1"/>
          </p:nvPr>
        </p:nvSpPr>
        <p:spPr/>
        <p:txBody>
          <a:bodyPr/>
          <a:lstStyle/>
          <a:p>
            <a:r>
              <a:rPr lang="en-US" dirty="0"/>
              <a:t>Heat-associated deaths and illnesses, vulnerabilities to chronic disease, and other health risks to people in the Southwest result from increases in extreme heat, poor air quality, and conditions that foster pathogen growth and spread. Improving public health systems, community infrastructure, and personal health can reduce serious health risks under future climate change.</a:t>
            </a:r>
          </a:p>
        </p:txBody>
      </p:sp>
      <p:sp>
        <p:nvSpPr>
          <p:cNvPr id="3" name="Text Placeholder 2">
            <a:extLst>
              <a:ext uri="{FF2B5EF4-FFF2-40B4-BE49-F238E27FC236}">
                <a16:creationId xmlns:a16="http://schemas.microsoft.com/office/drawing/2014/main" id="{3C80E375-99A3-42EA-913A-3E8D69304558}"/>
              </a:ext>
            </a:extLst>
          </p:cNvPr>
          <p:cNvSpPr>
            <a:spLocks noGrp="1"/>
          </p:cNvSpPr>
          <p:nvPr>
            <p:ph type="body" sz="quarter" idx="10"/>
          </p:nvPr>
        </p:nvSpPr>
        <p:spPr/>
        <p:txBody>
          <a:bodyPr/>
          <a:lstStyle/>
          <a:p>
            <a:r>
              <a:rPr lang="en-US" dirty="0"/>
              <a:t>Key Message #7</a:t>
            </a:r>
          </a:p>
        </p:txBody>
      </p:sp>
      <p:sp>
        <p:nvSpPr>
          <p:cNvPr id="4" name="Text Placeholder 3">
            <a:extLst>
              <a:ext uri="{FF2B5EF4-FFF2-40B4-BE49-F238E27FC236}">
                <a16:creationId xmlns:a16="http://schemas.microsoft.com/office/drawing/2014/main" id="{11B4668C-B466-4690-909E-67164186B41B}"/>
              </a:ext>
            </a:extLst>
          </p:cNvPr>
          <p:cNvSpPr>
            <a:spLocks noGrp="1"/>
          </p:cNvSpPr>
          <p:nvPr>
            <p:ph type="body" sz="quarter" idx="11"/>
          </p:nvPr>
        </p:nvSpPr>
        <p:spPr/>
        <p:txBody>
          <a:bodyPr/>
          <a:lstStyle/>
          <a:p>
            <a:r>
              <a:rPr lang="en-US" dirty="0"/>
              <a:t>25</a:t>
            </a:r>
          </a:p>
        </p:txBody>
      </p:sp>
      <p:sp>
        <p:nvSpPr>
          <p:cNvPr id="5" name="Text Placeholder 4">
            <a:extLst>
              <a:ext uri="{FF2B5EF4-FFF2-40B4-BE49-F238E27FC236}">
                <a16:creationId xmlns:a16="http://schemas.microsoft.com/office/drawing/2014/main" id="{3402B8F9-E13E-4CE2-8FEF-F01FCD623420}"/>
              </a:ext>
            </a:extLst>
          </p:cNvPr>
          <p:cNvSpPr>
            <a:spLocks noGrp="1"/>
          </p:cNvSpPr>
          <p:nvPr>
            <p:ph type="body" sz="quarter" idx="12"/>
          </p:nvPr>
        </p:nvSpPr>
        <p:spPr/>
        <p:txBody>
          <a:bodyPr/>
          <a:lstStyle/>
          <a:p>
            <a:r>
              <a:rPr lang="en-US" dirty="0"/>
              <a:t>Ch. 25 | Southwest</a:t>
            </a:r>
          </a:p>
        </p:txBody>
      </p:sp>
      <p:sp>
        <p:nvSpPr>
          <p:cNvPr id="6" name="Text Placeholder 5">
            <a:extLst>
              <a:ext uri="{FF2B5EF4-FFF2-40B4-BE49-F238E27FC236}">
                <a16:creationId xmlns:a16="http://schemas.microsoft.com/office/drawing/2014/main" id="{FFE1810F-5E2D-4AC0-9A57-E8516895B38A}"/>
              </a:ext>
            </a:extLst>
          </p:cNvPr>
          <p:cNvSpPr>
            <a:spLocks noGrp="1"/>
          </p:cNvSpPr>
          <p:nvPr>
            <p:ph type="body" sz="quarter" idx="13"/>
          </p:nvPr>
        </p:nvSpPr>
        <p:spPr/>
        <p:txBody>
          <a:bodyPr/>
          <a:lstStyle/>
          <a:p>
            <a:r>
              <a:rPr lang="en-US" dirty="0"/>
              <a:t>Human Health</a:t>
            </a:r>
          </a:p>
        </p:txBody>
      </p:sp>
    </p:spTree>
    <p:extLst>
      <p:ext uri="{BB962C8B-B14F-4D97-AF65-F5344CB8AC3E}">
        <p14:creationId xmlns:p14="http://schemas.microsoft.com/office/powerpoint/2010/main" val="38187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4A4CB1-A012-4A55-803C-04659BE32316}"/>
              </a:ext>
            </a:extLst>
          </p:cNvPr>
          <p:cNvPicPr>
            <a:picLocks noGrp="1" noChangeAspect="1"/>
          </p:cNvPicPr>
          <p:nvPr>
            <p:ph sz="quarter" idx="10"/>
          </p:nvPr>
        </p:nvPicPr>
        <p:blipFill>
          <a:blip r:embed="rId3" cstate="screen">
            <a:extLst>
              <a:ext uri="{28A0092B-C50C-407E-A947-70E740481C1C}">
                <a14:useLocalDpi xmlns:a14="http://schemas.microsoft.com/office/drawing/2010/main"/>
              </a:ext>
            </a:extLst>
          </a:blip>
          <a:stretch>
            <a:fillRect/>
          </a:stretch>
        </p:blipFill>
        <p:spPr>
          <a:xfrm>
            <a:off x="4540691" y="1655950"/>
            <a:ext cx="3323343" cy="3006350"/>
          </a:xfrm>
        </p:spPr>
      </p:pic>
      <p:sp>
        <p:nvSpPr>
          <p:cNvPr id="3" name="Title 2">
            <a:extLst>
              <a:ext uri="{FF2B5EF4-FFF2-40B4-BE49-F238E27FC236}">
                <a16:creationId xmlns:a16="http://schemas.microsoft.com/office/drawing/2014/main" id="{10A3F651-A791-42C5-9506-EBF21CF973F6}"/>
              </a:ext>
            </a:extLst>
          </p:cNvPr>
          <p:cNvSpPr>
            <a:spLocks noGrp="1"/>
          </p:cNvSpPr>
          <p:nvPr>
            <p:ph type="title"/>
          </p:nvPr>
        </p:nvSpPr>
        <p:spPr/>
        <p:txBody>
          <a:bodyPr/>
          <a:lstStyle/>
          <a:p>
            <a:r>
              <a:rPr lang="en-US" dirty="0"/>
              <a:t>Fig. 25.1: Temperature Has Increased Across the Southwest</a:t>
            </a:r>
          </a:p>
        </p:txBody>
      </p:sp>
      <p:sp>
        <p:nvSpPr>
          <p:cNvPr id="4" name="Text Placeholder 3">
            <a:extLst>
              <a:ext uri="{FF2B5EF4-FFF2-40B4-BE49-F238E27FC236}">
                <a16:creationId xmlns:a16="http://schemas.microsoft.com/office/drawing/2014/main" id="{DA639FAC-8F74-44F6-976C-A8C5C06F31C2}"/>
              </a:ext>
            </a:extLst>
          </p:cNvPr>
          <p:cNvSpPr>
            <a:spLocks noGrp="1"/>
          </p:cNvSpPr>
          <p:nvPr>
            <p:ph type="body" sz="half" idx="2"/>
          </p:nvPr>
        </p:nvSpPr>
        <p:spPr/>
        <p:txBody>
          <a:bodyPr/>
          <a:lstStyle/>
          <a:p>
            <a:r>
              <a:rPr lang="en-US" dirty="0"/>
              <a:t>Temperatures increased across almost all of the Southwest region from 1901 to 2016, with the greatest increases in southern California and western Colorado.</a:t>
            </a:r>
            <a:r>
              <a:rPr lang="en-US" baseline="30000" dirty="0">
                <a:hlinkClick r:id="rId4"/>
              </a:rPr>
              <a:t>23</a:t>
            </a:r>
            <a:r>
              <a:rPr lang="en-US" dirty="0"/>
              <a:t> This map shows the difference between 1986–2016 average temperature and 1901–1960 average temperature.</a:t>
            </a:r>
            <a:r>
              <a:rPr lang="en-US" baseline="30000" dirty="0">
                <a:hlinkClick r:id="rId4"/>
              </a:rPr>
              <a:t>23</a:t>
            </a:r>
            <a:r>
              <a:rPr lang="en-US" dirty="0"/>
              <a:t> </a:t>
            </a:r>
            <a:r>
              <a:rPr lang="en-US" i="1" dirty="0"/>
              <a:t>Source: adapted from </a:t>
            </a:r>
            <a:r>
              <a:rPr lang="en-US" i="1" dirty="0" err="1"/>
              <a:t>Vose</a:t>
            </a:r>
            <a:r>
              <a:rPr lang="en-US" i="1" dirty="0"/>
              <a:t> et al. 2017.</a:t>
            </a:r>
            <a:r>
              <a:rPr lang="en-US" i="1" baseline="30000" dirty="0">
                <a:hlinkClick r:id="rId4"/>
              </a:rPr>
              <a:t>23</a:t>
            </a:r>
            <a:endParaRPr lang="en-US" i="1" dirty="0"/>
          </a:p>
        </p:txBody>
      </p:sp>
      <p:sp>
        <p:nvSpPr>
          <p:cNvPr id="5" name="Text Placeholder 4">
            <a:extLst>
              <a:ext uri="{FF2B5EF4-FFF2-40B4-BE49-F238E27FC236}">
                <a16:creationId xmlns:a16="http://schemas.microsoft.com/office/drawing/2014/main" id="{F8FD8BD5-388F-49DE-9BB5-257137C6AAAB}"/>
              </a:ext>
            </a:extLst>
          </p:cNvPr>
          <p:cNvSpPr>
            <a:spLocks noGrp="1"/>
          </p:cNvSpPr>
          <p:nvPr>
            <p:ph type="body" sz="quarter" idx="12"/>
          </p:nvPr>
        </p:nvSpPr>
        <p:spPr/>
        <p:txBody>
          <a:bodyPr/>
          <a:lstStyle/>
          <a:p>
            <a:r>
              <a:rPr lang="en-US" dirty="0"/>
              <a:t>Ch. 25 | Southwest</a:t>
            </a:r>
          </a:p>
        </p:txBody>
      </p:sp>
    </p:spTree>
    <p:extLst>
      <p:ext uri="{BB962C8B-B14F-4D97-AF65-F5344CB8AC3E}">
        <p14:creationId xmlns:p14="http://schemas.microsoft.com/office/powerpoint/2010/main" val="3527253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4ED8E69-ABC5-4EB1-99E0-16E1F2408FD1}" vid="{B7A1E1AC-D49D-446D-B6E3-C49C93411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NCA4_Regional_template</Template>
  <TotalTime>167</TotalTime>
  <Words>2699</Words>
  <Application>Microsoft Macintosh PowerPoint</Application>
  <PresentationFormat>On-screen Show (4:3)</PresentationFormat>
  <Paragraphs>124</Paragraphs>
  <Slides>21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 25.1: Temperature Has Increased Across the Southwest</vt:lpstr>
      <vt:lpstr>Fig. 25.2: Actions Responding to Climate Change Impacts and Vulnerabilities</vt:lpstr>
      <vt:lpstr>Fig. 25.3: Severe Drought Reduces Water Supplies in the Southwest</vt:lpstr>
      <vt:lpstr>Fig. 25.4: Climate Change Has Increased Wildfire</vt:lpstr>
      <vt:lpstr>Fig. 25.5: Sea Level Rise</vt:lpstr>
      <vt:lpstr>Fig. 25.6: Ocean Temperature Increase</vt:lpstr>
      <vt:lpstr>Fig. 25.7: Cultural Fire on Yurok Reservation</vt:lpstr>
      <vt:lpstr>Fig. 25.8: Electricity Generation Capacity at Risk Under Continued Climate Change </vt:lpstr>
      <vt:lpstr>Fig. 25.9: Projected Shift in Agricultural Zones</vt:lpstr>
      <vt:lpstr>Fig. 25.10: Projected Increases in Extreme Heat</vt:lpstr>
      <vt:lpstr>PowerPoint Presentation</vt:lpstr>
      <vt:lpstr>PowerPoint Presentation</vt:lpstr>
      <vt:lpstr>PowerPoint Presentation</vt:lpstr>
    </vt:vector>
  </TitlesOfParts>
  <Company>ICFI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Dzaugis, Matt</dc:creator>
  <cp:lastModifiedBy>Microsoft Office User</cp:lastModifiedBy>
  <cp:revision>19</cp:revision>
  <dcterms:created xsi:type="dcterms:W3CDTF">2018-11-15T19:44:57Z</dcterms:created>
  <dcterms:modified xsi:type="dcterms:W3CDTF">2019-09-12T17:36:09Z</dcterms:modified>
</cp:coreProperties>
</file>