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3"/>
  </p:notesMasterIdLst>
  <p:sldIdLst>
    <p:sldId id="256" r:id="rId2"/>
    <p:sldId id="258" r:id="rId3"/>
    <p:sldId id="259" r:id="rId4"/>
    <p:sldId id="260" r:id="rId5"/>
    <p:sldId id="257"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ves, Katie" initials="RK" lastIdx="2" clrIdx="0">
    <p:extLst>
      <p:ext uri="{19B8F6BF-5375-455C-9EA6-DF929625EA0E}">
        <p15:presenceInfo xmlns:p15="http://schemas.microsoft.com/office/powerpoint/2012/main" userId="S-1-5-21-2338163137-2684688362-157462135-72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2655"/>
    <a:srgbClr val="3D88A8"/>
    <a:srgbClr val="6D5B97"/>
    <a:srgbClr val="102268"/>
    <a:srgbClr val="096BA3"/>
    <a:srgbClr val="0F9EFB"/>
    <a:srgbClr val="385623"/>
    <a:srgbClr val="3D88A7"/>
    <a:srgbClr val="C79C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18" autoAdjust="0"/>
    <p:restoredTop sz="86783" autoAdjust="0"/>
  </p:normalViewPr>
  <p:slideViewPr>
    <p:cSldViewPr snapToGrid="0" snapToObjects="1" showGuides="1">
      <p:cViewPr varScale="1">
        <p:scale>
          <a:sx n="93" d="100"/>
          <a:sy n="93" d="100"/>
        </p:scale>
        <p:origin x="194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D1000-D3B8-D440-8861-CD99BA79407E}" type="datetimeFigureOut">
              <a:rPr lang="en-US" smtClean="0"/>
              <a:t>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E6CB7-542C-0A40-A1D9-CA6EADA0C63B}" type="slidenum">
              <a:rPr lang="en-US" smtClean="0"/>
              <a:t>‹#›</a:t>
            </a:fld>
            <a:endParaRPr lang="en-US"/>
          </a:p>
        </p:txBody>
      </p:sp>
    </p:spTree>
    <p:extLst>
      <p:ext uri="{BB962C8B-B14F-4D97-AF65-F5344CB8AC3E}">
        <p14:creationId xmlns:p14="http://schemas.microsoft.com/office/powerpoint/2010/main" val="138875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8: National Goals and Performance Management Measures. 23 U.S.C. § 150. </a:t>
            </a:r>
            <a:r>
              <a:rPr lang="en-US" sz="1200" b="0" i="0" u="sng" strike="noStrike" kern="1200" baseline="0" dirty="0">
                <a:solidFill>
                  <a:schemeClr val="tx1"/>
                </a:solidFill>
                <a:latin typeface="+mn-lt"/>
                <a:ea typeface="+mn-ea"/>
                <a:cs typeface="+mn-cs"/>
              </a:rPr>
              <a:t>http://</a:t>
            </a:r>
            <a:r>
              <a:rPr lang="en-US" sz="1200" b="0" i="0" u="sng" strike="noStrike" kern="1200" baseline="0" dirty="0" err="1">
                <a:solidFill>
                  <a:schemeClr val="tx1"/>
                </a:solidFill>
                <a:latin typeface="+mn-lt"/>
                <a:ea typeface="+mn-ea"/>
                <a:cs typeface="+mn-cs"/>
              </a:rPr>
              <a:t>uscode.house.gov</a:t>
            </a:r>
            <a:r>
              <a:rPr lang="en-US" sz="1200" b="0" i="0" u="sng" strike="noStrike" kern="1200" baseline="0" dirty="0">
                <a:solidFill>
                  <a:schemeClr val="tx1"/>
                </a:solidFill>
                <a:latin typeface="+mn-lt"/>
                <a:ea typeface="+mn-ea"/>
                <a:cs typeface="+mn-cs"/>
              </a:rPr>
              <a:t>/</a:t>
            </a:r>
            <a:r>
              <a:rPr lang="en-US" sz="1200" b="0" i="0" u="sng" strike="noStrike" kern="1200" baseline="0" dirty="0" err="1">
                <a:solidFill>
                  <a:schemeClr val="tx1"/>
                </a:solidFill>
                <a:latin typeface="+mn-lt"/>
                <a:ea typeface="+mn-ea"/>
                <a:cs typeface="+mn-cs"/>
              </a:rPr>
              <a:t>view.xhtml?req</a:t>
            </a:r>
            <a:r>
              <a:rPr lang="en-US" sz="1200" b="0" i="0" u="sng" strike="noStrike" kern="1200" baseline="0" dirty="0">
                <a:solidFill>
                  <a:schemeClr val="tx1"/>
                </a:solidFill>
                <a:latin typeface="+mn-lt"/>
                <a:ea typeface="+mn-ea"/>
                <a:cs typeface="+mn-cs"/>
              </a:rPr>
              <a:t>=(title:23%20section:150%20edition:prelim</a:t>
            </a:r>
            <a:r>
              <a:rPr lang="en-US" sz="1200" b="0" i="0" u="none" strike="noStrike" kern="1200" baseline="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E8CE6CB7-542C-0A40-A1D9-CA6EADA0C63B}" type="slidenum">
              <a:rPr lang="en-US" smtClean="0"/>
              <a:t>5</a:t>
            </a:fld>
            <a:endParaRPr lang="en-US"/>
          </a:p>
        </p:txBody>
      </p:sp>
    </p:spTree>
    <p:extLst>
      <p:ext uri="{BB962C8B-B14F-4D97-AF65-F5344CB8AC3E}">
        <p14:creationId xmlns:p14="http://schemas.microsoft.com/office/powerpoint/2010/main" val="405711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59: Sweet, W.V., R. Horton, R.E. Kopp, A.N. </a:t>
            </a:r>
            <a:r>
              <a:rPr lang="en-US" sz="1200" b="0" i="0" u="none" strike="noStrike" kern="1200" baseline="0" dirty="0" err="1">
                <a:solidFill>
                  <a:schemeClr val="tx1"/>
                </a:solidFill>
                <a:latin typeface="+mn-lt"/>
                <a:ea typeface="+mn-ea"/>
                <a:cs typeface="+mn-cs"/>
              </a:rPr>
              <a:t>LeGrande</a:t>
            </a:r>
            <a:r>
              <a:rPr lang="en-US" sz="1200" b="0" i="0" u="none" strike="noStrike" kern="1200" baseline="0" dirty="0">
                <a:solidFill>
                  <a:schemeClr val="tx1"/>
                </a:solidFill>
                <a:latin typeface="+mn-lt"/>
                <a:ea typeface="+mn-ea"/>
                <a:cs typeface="+mn-cs"/>
              </a:rPr>
              <a:t>, and A. </a:t>
            </a:r>
            <a:r>
              <a:rPr lang="en-US" sz="1200" b="0" i="0" u="none" strike="noStrike" kern="1200" baseline="0" dirty="0" err="1">
                <a:solidFill>
                  <a:schemeClr val="tx1"/>
                </a:solidFill>
                <a:latin typeface="+mn-lt"/>
                <a:ea typeface="+mn-ea"/>
                <a:cs typeface="+mn-cs"/>
              </a:rPr>
              <a:t>Romanou</a:t>
            </a:r>
            <a:r>
              <a:rPr lang="en-US" sz="1200" b="0" i="0" u="none" strike="noStrike" kern="1200" baseline="0" dirty="0">
                <a:solidFill>
                  <a:schemeClr val="tx1"/>
                </a:solidFill>
                <a:latin typeface="+mn-lt"/>
                <a:ea typeface="+mn-ea"/>
                <a:cs typeface="+mn-cs"/>
              </a:rPr>
              <a:t>, 2017: Sea level rise. </a:t>
            </a:r>
            <a:r>
              <a:rPr lang="en-US" sz="1200" b="0" i="1" u="none" strike="noStrike" kern="1200" baseline="0" dirty="0">
                <a:solidFill>
                  <a:schemeClr val="tx1"/>
                </a:solidFill>
                <a:latin typeface="+mn-lt"/>
                <a:ea typeface="+mn-ea"/>
                <a:cs typeface="+mn-cs"/>
              </a:rPr>
              <a:t>Climate Science Special Report: Fourth National Climate Assessment, Volume 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Wuebbles</a:t>
            </a:r>
            <a:r>
              <a:rPr lang="en-US" sz="1200" b="0" i="0" u="none" strike="noStrike" kern="1200" baseline="0" dirty="0">
                <a:solidFill>
                  <a:schemeClr val="tx1"/>
                </a:solidFill>
                <a:latin typeface="+mn-lt"/>
                <a:ea typeface="+mn-ea"/>
                <a:cs typeface="+mn-cs"/>
              </a:rPr>
              <a:t>, D.J., D.W. Fahey, K.A. Hibbard, D.J. </a:t>
            </a:r>
            <a:r>
              <a:rPr lang="en-US" sz="1200" b="0" i="0" u="none" strike="noStrike" kern="1200" baseline="0" dirty="0" err="1">
                <a:solidFill>
                  <a:schemeClr val="tx1"/>
                </a:solidFill>
                <a:latin typeface="+mn-lt"/>
                <a:ea typeface="+mn-ea"/>
                <a:cs typeface="+mn-cs"/>
              </a:rPr>
              <a:t>Dokken</a:t>
            </a:r>
            <a:r>
              <a:rPr lang="en-US" sz="1200" b="0" i="0" u="none" strike="noStrike" kern="1200" baseline="0" dirty="0">
                <a:solidFill>
                  <a:schemeClr val="tx1"/>
                </a:solidFill>
                <a:latin typeface="+mn-lt"/>
                <a:ea typeface="+mn-ea"/>
                <a:cs typeface="+mn-cs"/>
              </a:rPr>
              <a:t>, B.C. Stewart, and T.K. </a:t>
            </a:r>
            <a:r>
              <a:rPr lang="en-US" sz="1200" b="0" i="0" u="none" strike="noStrike" kern="1200" baseline="0" dirty="0" err="1">
                <a:solidFill>
                  <a:schemeClr val="tx1"/>
                </a:solidFill>
                <a:latin typeface="+mn-lt"/>
                <a:ea typeface="+mn-ea"/>
                <a:cs typeface="+mn-cs"/>
              </a:rPr>
              <a:t>Maycock</a:t>
            </a:r>
            <a:r>
              <a:rPr lang="en-US" sz="1200" b="0" i="0" u="none" strike="noStrike" kern="1200" baseline="0" dirty="0">
                <a:solidFill>
                  <a:schemeClr val="tx1"/>
                </a:solidFill>
                <a:latin typeface="+mn-lt"/>
                <a:ea typeface="+mn-ea"/>
                <a:cs typeface="+mn-cs"/>
              </a:rPr>
              <a:t>, Eds. U.S. Global Change Research Program, Washington, DC, USA, 333-363. </a:t>
            </a:r>
            <a:r>
              <a:rPr lang="en-US" sz="1200" b="0" i="0" u="sng" strike="noStrike" kern="1200" baseline="0" dirty="0">
                <a:solidFill>
                  <a:schemeClr val="tx1"/>
                </a:solidFill>
                <a:latin typeface="+mn-lt"/>
                <a:ea typeface="+mn-ea"/>
                <a:cs typeface="+mn-cs"/>
              </a:rPr>
              <a:t>http://dx.doi.org/10.7930/J0VM49F2</a:t>
            </a:r>
          </a:p>
          <a:p>
            <a:endParaRPr lang="en-US" sz="1200" b="0" i="0" u="sng"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61: Jacobs, J.M., L.R. </a:t>
            </a:r>
            <a:r>
              <a:rPr lang="en-US" sz="1200" b="0" i="0" u="none" strike="noStrike" kern="1200" baseline="0" dirty="0" err="1">
                <a:solidFill>
                  <a:schemeClr val="tx1"/>
                </a:solidFill>
                <a:latin typeface="+mn-lt"/>
                <a:ea typeface="+mn-ea"/>
                <a:cs typeface="+mn-cs"/>
              </a:rPr>
              <a:t>Cattaneo</a:t>
            </a:r>
            <a:r>
              <a:rPr lang="en-US" sz="1200" b="0" i="0" u="none" strike="noStrike" kern="1200" baseline="0" dirty="0">
                <a:solidFill>
                  <a:schemeClr val="tx1"/>
                </a:solidFill>
                <a:latin typeface="+mn-lt"/>
                <a:ea typeface="+mn-ea"/>
                <a:cs typeface="+mn-cs"/>
              </a:rPr>
              <a:t>, W. Sweet, and T. Mansfield, 2018: Recent and future outlooks for nuisance flooding impacts on roadways on the US East Coast. </a:t>
            </a:r>
            <a:r>
              <a:rPr lang="en-US" sz="1200" b="0" i="1" u="none" strike="noStrike" kern="1200" baseline="0" dirty="0">
                <a:solidFill>
                  <a:schemeClr val="tx1"/>
                </a:solidFill>
                <a:latin typeface="+mn-lt"/>
                <a:ea typeface="+mn-ea"/>
                <a:cs typeface="+mn-cs"/>
              </a:rPr>
              <a:t>Transportation Research Record</a:t>
            </a:r>
            <a:r>
              <a:rPr lang="en-US" sz="1200" b="0" i="0" u="none" strike="noStrike" kern="1200" baseline="0" dirty="0">
                <a:solidFill>
                  <a:schemeClr val="tx1"/>
                </a:solidFill>
                <a:latin typeface="+mn-lt"/>
                <a:ea typeface="+mn-ea"/>
                <a:cs typeface="+mn-cs"/>
              </a:rPr>
              <a:t>. </a:t>
            </a:r>
            <a:r>
              <a:rPr lang="en-US" sz="1200" b="0" i="0" u="sng" strike="noStrike" kern="1200" baseline="0" dirty="0">
                <a:solidFill>
                  <a:schemeClr val="tx1"/>
                </a:solidFill>
                <a:latin typeface="+mn-lt"/>
                <a:ea typeface="+mn-ea"/>
                <a:cs typeface="+mn-cs"/>
              </a:rPr>
              <a:t>http://</a:t>
            </a:r>
            <a:r>
              <a:rPr lang="en-US" sz="1200" b="0" i="0" u="sng" strike="noStrike" kern="1200" baseline="0" dirty="0" err="1">
                <a:solidFill>
                  <a:schemeClr val="tx1"/>
                </a:solidFill>
                <a:latin typeface="+mn-lt"/>
                <a:ea typeface="+mn-ea"/>
                <a:cs typeface="+mn-cs"/>
              </a:rPr>
              <a:t>dx.doi.org</a:t>
            </a:r>
            <a:r>
              <a:rPr lang="en-US" sz="1200" b="0" i="0" u="sng" strike="noStrike" kern="1200" baseline="0" dirty="0">
                <a:solidFill>
                  <a:schemeClr val="tx1"/>
                </a:solidFill>
                <a:latin typeface="+mn-lt"/>
                <a:ea typeface="+mn-ea"/>
                <a:cs typeface="+mn-cs"/>
              </a:rPr>
              <a:t>/10.1177/0361198118756366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6</a:t>
            </a:fld>
            <a:endParaRPr lang="en-US"/>
          </a:p>
        </p:txBody>
      </p:sp>
    </p:spTree>
    <p:extLst>
      <p:ext uri="{BB962C8B-B14F-4D97-AF65-F5344CB8AC3E}">
        <p14:creationId xmlns:p14="http://schemas.microsoft.com/office/powerpoint/2010/main" val="33083825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CA814D6-62CF-A848-A324-10AD242EF3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308113" y="2919060"/>
            <a:ext cx="6858000" cy="1655762"/>
          </a:xfrm>
        </p:spPr>
        <p:txBody>
          <a:bodyPr>
            <a:normAutofit/>
          </a:bodyPr>
          <a:lstStyle>
            <a:lvl1pPr marL="0" indent="0" algn="l">
              <a:buNone/>
              <a:defRPr sz="180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Presenter’s Name</a:t>
            </a:r>
          </a:p>
          <a:p>
            <a:r>
              <a:rPr lang="en-US" i="1" dirty="0"/>
              <a:t>Affiliation</a:t>
            </a:r>
          </a:p>
          <a:p>
            <a:endParaRPr lang="en-US" dirty="0"/>
          </a:p>
          <a:p>
            <a:r>
              <a:rPr lang="en-US" dirty="0"/>
              <a:t>Date</a:t>
            </a:r>
          </a:p>
        </p:txBody>
      </p:sp>
      <p:sp>
        <p:nvSpPr>
          <p:cNvPr id="8" name="Rectangle 7">
            <a:extLst>
              <a:ext uri="{FF2B5EF4-FFF2-40B4-BE49-F238E27FC236}">
                <a16:creationId xmlns:a16="http://schemas.microsoft.com/office/drawing/2014/main" id="{2A530860-5D58-5042-BB93-C7592BB8BF8A}"/>
              </a:ext>
            </a:extLst>
          </p:cNvPr>
          <p:cNvSpPr/>
          <p:nvPr userDrawn="1"/>
        </p:nvSpPr>
        <p:spPr>
          <a:xfrm>
            <a:off x="-1" y="1370346"/>
            <a:ext cx="6705601" cy="1257398"/>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9" name="Rectangle 8">
            <a:extLst>
              <a:ext uri="{FF2B5EF4-FFF2-40B4-BE49-F238E27FC236}">
                <a16:creationId xmlns:a16="http://schemas.microsoft.com/office/drawing/2014/main" id="{ADF11DD2-1B42-084E-8B88-DBD82F4A97D4}"/>
              </a:ext>
            </a:extLst>
          </p:cNvPr>
          <p:cNvSpPr/>
          <p:nvPr userDrawn="1"/>
        </p:nvSpPr>
        <p:spPr>
          <a:xfrm>
            <a:off x="308113" y="1370346"/>
            <a:ext cx="6397487" cy="769441"/>
          </a:xfrm>
          <a:prstGeom prst="rect">
            <a:avLst/>
          </a:prstGeom>
        </p:spPr>
        <p:txBody>
          <a:bodyPr wrap="square">
            <a:spAutoFit/>
          </a:bodyPr>
          <a:lstStyle/>
          <a:p>
            <a:r>
              <a:rPr lang="en-US" sz="2200" b="1" dirty="0">
                <a:solidFill>
                  <a:prstClr val="white"/>
                </a:solidFill>
                <a:cs typeface="Calibri" panose="020F0502020204030204" pitchFamily="34" charset="0"/>
              </a:rPr>
              <a:t>Fourth National Climate Assessment, Vol II — Impacts, Risks, and Adaptation in the United States</a:t>
            </a:r>
          </a:p>
        </p:txBody>
      </p:sp>
      <p:pic>
        <p:nvPicPr>
          <p:cNvPr id="15" name="Picture 14">
            <a:extLst>
              <a:ext uri="{FF2B5EF4-FFF2-40B4-BE49-F238E27FC236}">
                <a16:creationId xmlns:a16="http://schemas.microsoft.com/office/drawing/2014/main" id="{0618150B-E1DF-2F46-98D9-E8DB8E677D4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
        <p:nvSpPr>
          <p:cNvPr id="11" name="Text Placeholder 10"/>
          <p:cNvSpPr>
            <a:spLocks noGrp="1"/>
          </p:cNvSpPr>
          <p:nvPr>
            <p:ph type="body" sz="quarter" idx="15" hasCustomPrompt="1"/>
          </p:nvPr>
        </p:nvSpPr>
        <p:spPr>
          <a:xfrm>
            <a:off x="307975" y="2157399"/>
            <a:ext cx="6070600" cy="384175"/>
          </a:xfrm>
        </p:spPr>
        <p:txBody>
          <a:bodyPr anchor="ctr">
            <a:normAutofit/>
          </a:bodyPr>
          <a:lstStyle>
            <a:lvl1pPr marL="0" indent="0">
              <a:buNone/>
              <a:defRPr sz="1600" b="1" i="1" baseline="0">
                <a:solidFill>
                  <a:schemeClr val="bg1"/>
                </a:solidFill>
              </a:defRPr>
            </a:lvl1pPr>
          </a:lstStyle>
          <a:p>
            <a:pPr lvl="0"/>
            <a:r>
              <a:rPr lang="en-US" dirty="0"/>
              <a:t>Click to enter Chapter # | Chapter Title</a:t>
            </a:r>
          </a:p>
        </p:txBody>
      </p:sp>
    </p:spTree>
    <p:extLst>
      <p:ext uri="{BB962C8B-B14F-4D97-AF65-F5344CB8AC3E}">
        <p14:creationId xmlns:p14="http://schemas.microsoft.com/office/powerpoint/2010/main" val="229024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7" name="Text Placeholder 9"/>
          <p:cNvSpPr>
            <a:spLocks noGrp="1"/>
          </p:cNvSpPr>
          <p:nvPr>
            <p:ph type="body" sz="quarter" idx="10" hasCustomPrompt="1"/>
          </p:nvPr>
        </p:nvSpPr>
        <p:spPr>
          <a:xfrm>
            <a:off x="1074198" y="612043"/>
            <a:ext cx="7441152" cy="804935"/>
          </a:xfrm>
        </p:spPr>
        <p:txBody>
          <a:bodyPr anchor="ctr">
            <a:normAutofit/>
          </a:bodyPr>
          <a:lstStyle>
            <a:lvl1pPr marL="0" indent="0">
              <a:buNone/>
              <a:defRPr sz="4400" baseline="0">
                <a:solidFill>
                  <a:srgbClr val="3D88A8"/>
                </a:solidFill>
                <a:latin typeface="+mj-lt"/>
              </a:defRPr>
            </a:lvl1pPr>
          </a:lstStyle>
          <a:p>
            <a:pPr lvl="0"/>
            <a:r>
              <a:rPr lang="en-US" dirty="0"/>
              <a:t>Click to edit Key Message</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2441359"/>
            <a:ext cx="7886700" cy="3735603"/>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Key Message text</a:t>
            </a:r>
          </a:p>
        </p:txBody>
      </p:sp>
      <p:sp>
        <p:nvSpPr>
          <p:cNvPr id="10" name="Text Placeholder 8"/>
          <p:cNvSpPr>
            <a:spLocks noGrp="1"/>
          </p:cNvSpPr>
          <p:nvPr>
            <p:ph type="body" sz="quarter" idx="14" hasCustomPrompt="1"/>
          </p:nvPr>
        </p:nvSpPr>
        <p:spPr>
          <a:xfrm>
            <a:off x="628650" y="1825625"/>
            <a:ext cx="7886700" cy="447058"/>
          </a:xfrm>
        </p:spPr>
        <p:txBody>
          <a:bodyPr/>
          <a:lstStyle>
            <a:lvl1pPr marL="0" indent="0">
              <a:buNone/>
              <a:defRPr sz="2400" b="1" baseline="0">
                <a:solidFill>
                  <a:srgbClr val="3D88A8"/>
                </a:solidFill>
              </a:defRPr>
            </a:lvl1pPr>
          </a:lstStyle>
          <a:p>
            <a:pPr lvl="0"/>
            <a:r>
              <a:rPr lang="en-US" dirty="0"/>
              <a:t>Click to enter Key Message title</a:t>
            </a:r>
          </a:p>
        </p:txBody>
      </p:sp>
    </p:spTree>
    <p:extLst>
      <p:ext uri="{BB962C8B-B14F-4D97-AF65-F5344CB8AC3E}">
        <p14:creationId xmlns:p14="http://schemas.microsoft.com/office/powerpoint/2010/main" val="105110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417188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numCol="2" spcCol="182880">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247472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0"/>
          </p:nvPr>
        </p:nvSpPr>
        <p:spPr>
          <a:xfrm>
            <a:off x="1074198" y="612648"/>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648"/>
            <a:ext cx="784386" cy="804672"/>
          </a:xfrm>
          <a:prstGeom prst="rect">
            <a:avLst/>
          </a:prstGeom>
        </p:spPr>
      </p:pic>
      <p:sp>
        <p:nvSpPr>
          <p:cNvPr id="9" name="Text Placeholder 7"/>
          <p:cNvSpPr>
            <a:spLocks noGrp="1"/>
          </p:cNvSpPr>
          <p:nvPr>
            <p:ph type="body" sz="quarter" idx="11" hasCustomPrompt="1"/>
          </p:nvPr>
        </p:nvSpPr>
        <p:spPr>
          <a:xfrm>
            <a:off x="207963" y="612648"/>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11"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30166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3887391" y="457200"/>
            <a:ext cx="4629150" cy="5403851"/>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457200"/>
            <a:ext cx="2949178" cy="1600200"/>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2057400"/>
            <a:ext cx="2949178" cy="3811588"/>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252237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rizontal 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629841" y="457201"/>
            <a:ext cx="7886700" cy="3013968"/>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3586578"/>
            <a:ext cx="7886700" cy="772357"/>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4358936"/>
            <a:ext cx="7886700" cy="1510052"/>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412092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530860-5D58-5042-BB93-C7592BB8BF8A}"/>
              </a:ext>
            </a:extLst>
          </p:cNvPr>
          <p:cNvSpPr/>
          <p:nvPr userDrawn="1"/>
        </p:nvSpPr>
        <p:spPr>
          <a:xfrm>
            <a:off x="0" y="0"/>
            <a:ext cx="9144000" cy="6858000"/>
          </a:xfrm>
          <a:prstGeom prst="rect">
            <a:avLst/>
          </a:prstGeom>
          <a:solidFill>
            <a:srgbClr val="3726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5" name="Rectangle 14">
            <a:extLst>
              <a:ext uri="{FF2B5EF4-FFF2-40B4-BE49-F238E27FC236}">
                <a16:creationId xmlns:a16="http://schemas.microsoft.com/office/drawing/2014/main" id="{2A530860-5D58-5042-BB93-C7592BB8BF8A}"/>
              </a:ext>
            </a:extLst>
          </p:cNvPr>
          <p:cNvSpPr/>
          <p:nvPr userDrawn="1"/>
        </p:nvSpPr>
        <p:spPr>
          <a:xfrm>
            <a:off x="-1" y="1698820"/>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 name="Subtitle 2"/>
          <p:cNvSpPr>
            <a:spLocks noGrp="1"/>
          </p:cNvSpPr>
          <p:nvPr>
            <p:ph type="subTitle" idx="1" hasCustomPrompt="1"/>
          </p:nvPr>
        </p:nvSpPr>
        <p:spPr>
          <a:xfrm>
            <a:off x="308113" y="2228296"/>
            <a:ext cx="6858000" cy="914400"/>
          </a:xfrm>
        </p:spPr>
        <p:txBody>
          <a:bodyPr>
            <a:normAutofit/>
          </a:bodyPr>
          <a:lstStyle>
            <a:lvl1pPr marL="0" indent="0" algn="l">
              <a:lnSpc>
                <a:spcPct val="100000"/>
              </a:lnSpc>
              <a:spcBef>
                <a:spcPts val="0"/>
              </a:spcBef>
              <a:spcAft>
                <a:spcPts val="0"/>
              </a:spcAft>
              <a:buNone/>
              <a:defRPr sz="1400" baseline="0">
                <a:solidFill>
                  <a:schemeClr val="bg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chapter citation</a:t>
            </a:r>
          </a:p>
        </p:txBody>
      </p:sp>
      <p:sp>
        <p:nvSpPr>
          <p:cNvPr id="9" name="Rectangle 8">
            <a:extLst>
              <a:ext uri="{FF2B5EF4-FFF2-40B4-BE49-F238E27FC236}">
                <a16:creationId xmlns:a16="http://schemas.microsoft.com/office/drawing/2014/main" id="{ADF11DD2-1B42-084E-8B88-DBD82F4A97D4}"/>
              </a:ext>
            </a:extLst>
          </p:cNvPr>
          <p:cNvSpPr/>
          <p:nvPr userDrawn="1"/>
        </p:nvSpPr>
        <p:spPr>
          <a:xfrm>
            <a:off x="308113" y="169882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Recommended</a:t>
            </a:r>
            <a:r>
              <a:rPr lang="en-US" sz="2000" b="1" i="0" baseline="0" dirty="0">
                <a:solidFill>
                  <a:schemeClr val="bg1"/>
                </a:solidFill>
                <a:effectLst/>
                <a:latin typeface="Calibri" panose="020F0502020204030204" pitchFamily="34" charset="0"/>
                <a:cs typeface="Calibri" panose="020F0502020204030204" pitchFamily="34" charset="0"/>
              </a:rPr>
              <a:t> chapter citation</a:t>
            </a:r>
            <a:endParaRPr lang="en-US" sz="2000" b="1" i="0" dirty="0">
              <a:solidFill>
                <a:schemeClr val="bg1"/>
              </a:solidFill>
              <a:latin typeface="Calibri" panose="020F0502020204030204" pitchFamily="34" charset="0"/>
              <a:cs typeface="Calibri" panose="020F0502020204030204" pitchFamily="34" charset="0"/>
            </a:endParaRPr>
          </a:p>
        </p:txBody>
      </p:sp>
      <p:sp>
        <p:nvSpPr>
          <p:cNvPr id="10" name="Subtitle 2"/>
          <p:cNvSpPr txBox="1">
            <a:spLocks/>
          </p:cNvSpPr>
          <p:nvPr userDrawn="1"/>
        </p:nvSpPr>
        <p:spPr>
          <a:xfrm>
            <a:off x="308112" y="4173746"/>
            <a:ext cx="6858000" cy="98542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17" name="Rectangle 16">
            <a:extLst>
              <a:ext uri="{FF2B5EF4-FFF2-40B4-BE49-F238E27FC236}">
                <a16:creationId xmlns:a16="http://schemas.microsoft.com/office/drawing/2014/main" id="{2A530860-5D58-5042-BB93-C7592BB8BF8A}"/>
              </a:ext>
            </a:extLst>
          </p:cNvPr>
          <p:cNvSpPr/>
          <p:nvPr userDrawn="1"/>
        </p:nvSpPr>
        <p:spPr>
          <a:xfrm>
            <a:off x="0" y="3660963"/>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4" name="Rectangle 13">
            <a:extLst>
              <a:ext uri="{FF2B5EF4-FFF2-40B4-BE49-F238E27FC236}">
                <a16:creationId xmlns:a16="http://schemas.microsoft.com/office/drawing/2014/main" id="{ADF11DD2-1B42-084E-8B88-DBD82F4A97D4}"/>
              </a:ext>
            </a:extLst>
          </p:cNvPr>
          <p:cNvSpPr/>
          <p:nvPr userDrawn="1"/>
        </p:nvSpPr>
        <p:spPr>
          <a:xfrm>
            <a:off x="308112" y="364427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Read the full chapter</a:t>
            </a:r>
            <a:endParaRPr lang="en-US" sz="2000" b="1" i="0" dirty="0">
              <a:solidFill>
                <a:schemeClr val="bg1"/>
              </a:solidFill>
              <a:latin typeface="Calibri" panose="020F0502020204030204" pitchFamily="34" charset="0"/>
              <a:cs typeface="Calibri" panose="020F0502020204030204" pitchFamily="34" charset="0"/>
            </a:endParaRPr>
          </a:p>
        </p:txBody>
      </p:sp>
      <p:sp>
        <p:nvSpPr>
          <p:cNvPr id="2" name="TextBox 1"/>
          <p:cNvSpPr txBox="1"/>
          <p:nvPr userDrawn="1"/>
        </p:nvSpPr>
        <p:spPr>
          <a:xfrm>
            <a:off x="1500898" y="5811560"/>
            <a:ext cx="6249879" cy="70788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dirty="0">
                <a:solidFill>
                  <a:schemeClr val="bg1"/>
                </a:solidFill>
              </a:rPr>
              <a:t>nca2018.globalchange.gov</a:t>
            </a:r>
          </a:p>
        </p:txBody>
      </p:sp>
      <p:sp>
        <p:nvSpPr>
          <p:cNvPr id="6" name="Text Placeholder 5"/>
          <p:cNvSpPr>
            <a:spLocks noGrp="1"/>
          </p:cNvSpPr>
          <p:nvPr>
            <p:ph type="body" sz="quarter" idx="10" hasCustomPrompt="1"/>
          </p:nvPr>
        </p:nvSpPr>
        <p:spPr>
          <a:xfrm>
            <a:off x="308113" y="4199572"/>
            <a:ext cx="6858000" cy="914400"/>
          </a:xfrm>
        </p:spPr>
        <p:txBody>
          <a:bodyPr>
            <a:normAutofit/>
          </a:bodyPr>
          <a:lstStyle>
            <a:lvl1pPr marL="0" indent="0">
              <a:buNone/>
              <a:defRPr sz="1800" baseline="0">
                <a:solidFill>
                  <a:schemeClr val="bg1"/>
                </a:solidFill>
              </a:defRPr>
            </a:lvl1pPr>
          </a:lstStyle>
          <a:p>
            <a:r>
              <a:rPr lang="en-US" dirty="0"/>
              <a:t>Click to edit chapter </a:t>
            </a:r>
            <a:r>
              <a:rPr lang="en-US" dirty="0" err="1"/>
              <a:t>url</a:t>
            </a:r>
            <a:endParaRPr lang="en-US" dirty="0"/>
          </a:p>
        </p:txBody>
      </p:sp>
      <p:pic>
        <p:nvPicPr>
          <p:cNvPr id="16" name="Picture 15">
            <a:extLst>
              <a:ext uri="{FF2B5EF4-FFF2-40B4-BE49-F238E27FC236}">
                <a16:creationId xmlns:a16="http://schemas.microsoft.com/office/drawing/2014/main" id="{0618150B-E1DF-2F46-98D9-E8DB8E677D4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Tree>
    <p:extLst>
      <p:ext uri="{BB962C8B-B14F-4D97-AF65-F5344CB8AC3E}">
        <p14:creationId xmlns:p14="http://schemas.microsoft.com/office/powerpoint/2010/main" val="340939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91BE2127-7CC2-774A-88FB-31EA0CC0EB5D}"/>
              </a:ext>
            </a:extLst>
          </p:cNvPr>
          <p:cNvSpPr/>
          <p:nvPr userDrawn="1"/>
        </p:nvSpPr>
        <p:spPr>
          <a:xfrm>
            <a:off x="1858781" y="6483318"/>
            <a:ext cx="5426439" cy="400110"/>
          </a:xfrm>
          <a:prstGeom prst="rect">
            <a:avLst/>
          </a:prstGeom>
        </p:spPr>
        <p:txBody>
          <a:bodyPr wrap="square">
            <a:spAutoFit/>
          </a:bodyPr>
          <a:lstStyle/>
          <a:p>
            <a:pPr algn="ctr"/>
            <a:r>
              <a:rPr lang="en-US" sz="1000" dirty="0">
                <a:solidFill>
                  <a:schemeClr val="bg1">
                    <a:lumMod val="50000"/>
                  </a:schemeClr>
                </a:solidFill>
              </a:rPr>
              <a:t>Fourth National Climate Assessment, Vol II — Impacts, Risks, and Adaptation in the United States</a:t>
            </a:r>
          </a:p>
          <a:p>
            <a:pPr algn="ctr"/>
            <a:r>
              <a:rPr lang="en-US" sz="1000" dirty="0">
                <a:solidFill>
                  <a:schemeClr val="bg1">
                    <a:lumMod val="50000"/>
                  </a:schemeClr>
                </a:solidFill>
              </a:rPr>
              <a:t>nca2018.globalchange.gov</a:t>
            </a:r>
          </a:p>
        </p:txBody>
      </p:sp>
      <p:pic>
        <p:nvPicPr>
          <p:cNvPr id="9" name="Picture 8">
            <a:extLst>
              <a:ext uri="{FF2B5EF4-FFF2-40B4-BE49-F238E27FC236}">
                <a16:creationId xmlns:a16="http://schemas.microsoft.com/office/drawing/2014/main" id="{43EB4777-35ED-D34B-846A-89930A4D8824}"/>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33170" y="6492874"/>
            <a:ext cx="1356610" cy="308320"/>
          </a:xfrm>
          <a:prstGeom prst="rect">
            <a:avLst/>
          </a:prstGeom>
        </p:spPr>
      </p:pic>
      <p:sp>
        <p:nvSpPr>
          <p:cNvPr id="10" name="Shape 14">
            <a:extLst>
              <a:ext uri="{FF2B5EF4-FFF2-40B4-BE49-F238E27FC236}">
                <a16:creationId xmlns:a16="http://schemas.microsoft.com/office/drawing/2014/main" id="{6DB39B50-A37F-8D49-8561-48BB1F8AA68E}"/>
              </a:ext>
            </a:extLst>
          </p:cNvPr>
          <p:cNvSpPr txBox="1"/>
          <p:nvPr userDrawn="1"/>
        </p:nvSpPr>
        <p:spPr>
          <a:xfrm>
            <a:off x="7337686" y="6543675"/>
            <a:ext cx="1745990" cy="244474"/>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bg1">
                    <a:lumMod val="65000"/>
                  </a:schemeClr>
                </a:solidFill>
                <a:latin typeface="Calibri"/>
                <a:ea typeface="Calibri"/>
                <a:cs typeface="Calibri"/>
                <a:sym typeface="Calibri"/>
              </a:rPr>
              <a:t>‹#›</a:t>
            </a:fld>
            <a:endParaRPr lang="en-US" sz="1200" b="0" i="0" u="none" strike="noStrike" cap="none" baseline="0" dirty="0">
              <a:solidFill>
                <a:schemeClr val="bg1">
                  <a:lumMod val="65000"/>
                </a:schemeClr>
              </a:solidFill>
              <a:latin typeface="Calibri"/>
              <a:ea typeface="Calibri"/>
              <a:cs typeface="Calibri"/>
              <a:sym typeface="Calibri"/>
            </a:endParaRPr>
          </a:p>
        </p:txBody>
      </p:sp>
    </p:spTree>
    <p:extLst>
      <p:ext uri="{BB962C8B-B14F-4D97-AF65-F5344CB8AC3E}">
        <p14:creationId xmlns:p14="http://schemas.microsoft.com/office/powerpoint/2010/main" val="3187566361"/>
      </p:ext>
    </p:extLst>
  </p:cSld>
  <p:clrMap bg1="lt1" tx1="dk1" bg2="lt2" tx2="dk2" accent1="accent1" accent2="accent2" accent3="accent3" accent4="accent4" accent5="accent5" accent6="accent6" hlink="hlink" folHlink="folHlink"/>
  <p:sldLayoutIdLst>
    <p:sldLayoutId id="2147483682" r:id="rId1"/>
    <p:sldLayoutId id="2147483677" r:id="rId2"/>
    <p:sldLayoutId id="2147483678" r:id="rId3"/>
    <p:sldLayoutId id="2147483680" r:id="rId4"/>
    <p:sldLayoutId id="2147483664" r:id="rId5"/>
    <p:sldLayoutId id="2147483669" r:id="rId6"/>
    <p:sldLayoutId id="2147483675"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doi.org/10.7930/NCA4.2018.CH12"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creativecommons.org/licenses/by/2.0/legalcode" TargetMode="External"/><Relationship Id="rId5" Type="http://schemas.openxmlformats.org/officeDocument/2006/relationships/hyperlink" Target="https://creativecommons.org/licenses/by-nc/2.0/legalcode" TargetMode="External"/><Relationship Id="rId4" Type="http://schemas.openxmlformats.org/officeDocument/2006/relationships/hyperlink" Target="http://uscode.house.gov/view.xhtml?req=(title:23%20section:150%20edition:preli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dx.doi.org/10.1177/0361198118756366" TargetMode="External"/><Relationship Id="rId4" Type="http://schemas.openxmlformats.org/officeDocument/2006/relationships/hyperlink" Target="http://dx.doi.org/10.7930/J0VM49F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nca2018.globalchange.gov/chapter/12#fig-12-3"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ext Placeholder 2"/>
          <p:cNvSpPr>
            <a:spLocks noGrp="1"/>
          </p:cNvSpPr>
          <p:nvPr>
            <p:ph type="body" sz="quarter" idx="15"/>
          </p:nvPr>
        </p:nvSpPr>
        <p:spPr/>
        <p:txBody>
          <a:bodyPr/>
          <a:lstStyle/>
          <a:p>
            <a:r>
              <a:rPr lang="en-US" dirty="0"/>
              <a:t>Chapter 12 | Transportation</a:t>
            </a:r>
          </a:p>
        </p:txBody>
      </p:sp>
    </p:spTree>
    <p:extLst>
      <p:ext uri="{BB962C8B-B14F-4D97-AF65-F5344CB8AC3E}">
        <p14:creationId xmlns:p14="http://schemas.microsoft.com/office/powerpoint/2010/main" val="32520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7DA469-E668-42D4-8435-7D4E1B600131}"/>
              </a:ext>
            </a:extLst>
          </p:cNvPr>
          <p:cNvSpPr>
            <a:spLocks noGrp="1"/>
          </p:cNvSpPr>
          <p:nvPr>
            <p:ph type="body" sz="quarter" idx="10"/>
          </p:nvPr>
        </p:nvSpPr>
        <p:spPr/>
        <p:txBody>
          <a:bodyPr/>
          <a:lstStyle/>
          <a:p>
            <a:r>
              <a:rPr lang="en-US" dirty="0"/>
              <a:t>Acknowledgments</a:t>
            </a:r>
          </a:p>
        </p:txBody>
      </p:sp>
      <p:sp>
        <p:nvSpPr>
          <p:cNvPr id="3" name="Text Placeholder 2">
            <a:extLst>
              <a:ext uri="{FF2B5EF4-FFF2-40B4-BE49-F238E27FC236}">
                <a16:creationId xmlns:a16="http://schemas.microsoft.com/office/drawing/2014/main" id="{90508196-DDD6-4BFF-B304-C6771F2D74FD}"/>
              </a:ext>
            </a:extLst>
          </p:cNvPr>
          <p:cNvSpPr>
            <a:spLocks noGrp="1"/>
          </p:cNvSpPr>
          <p:nvPr>
            <p:ph type="body" sz="quarter" idx="11"/>
          </p:nvPr>
        </p:nvSpPr>
        <p:spPr/>
        <p:txBody>
          <a:bodyPr/>
          <a:lstStyle/>
          <a:p>
            <a:r>
              <a:rPr lang="en-US" dirty="0"/>
              <a:t>12</a:t>
            </a:r>
          </a:p>
        </p:txBody>
      </p:sp>
      <p:sp>
        <p:nvSpPr>
          <p:cNvPr id="4" name="Text Placeholder 3">
            <a:extLst>
              <a:ext uri="{FF2B5EF4-FFF2-40B4-BE49-F238E27FC236}">
                <a16:creationId xmlns:a16="http://schemas.microsoft.com/office/drawing/2014/main" id="{0782D411-3C98-42F6-B2C5-69C7F325732A}"/>
              </a:ext>
            </a:extLst>
          </p:cNvPr>
          <p:cNvSpPr>
            <a:spLocks noGrp="1"/>
          </p:cNvSpPr>
          <p:nvPr>
            <p:ph type="body" sz="quarter" idx="12"/>
          </p:nvPr>
        </p:nvSpPr>
        <p:spPr/>
        <p:txBody>
          <a:bodyPr/>
          <a:lstStyle/>
          <a:p>
            <a:r>
              <a:rPr lang="en-US" dirty="0"/>
              <a:t>Ch. 12 | Transportation</a:t>
            </a:r>
          </a:p>
        </p:txBody>
      </p:sp>
      <p:sp>
        <p:nvSpPr>
          <p:cNvPr id="5" name="Content Placeholder 4">
            <a:extLst>
              <a:ext uri="{FF2B5EF4-FFF2-40B4-BE49-F238E27FC236}">
                <a16:creationId xmlns:a16="http://schemas.microsoft.com/office/drawing/2014/main" id="{E21F2010-897A-4D29-AD63-E044E04A318A}"/>
              </a:ext>
            </a:extLst>
          </p:cNvPr>
          <p:cNvSpPr>
            <a:spLocks noGrp="1"/>
          </p:cNvSpPr>
          <p:nvPr>
            <p:ph idx="13"/>
          </p:nvPr>
        </p:nvSpPr>
        <p:spPr/>
        <p:txBody>
          <a:bodyPr/>
          <a:lstStyle/>
          <a:p>
            <a:pPr>
              <a:spcAft>
                <a:spcPts val="300"/>
              </a:spcAft>
            </a:pPr>
            <a:r>
              <a:rPr lang="en-US" sz="2200" b="1" dirty="0">
                <a:solidFill>
                  <a:srgbClr val="3D88A8"/>
                </a:solidFill>
              </a:rPr>
              <a:t>USGCRP Coordinators</a:t>
            </a:r>
          </a:p>
          <a:p>
            <a:pPr>
              <a:spcAft>
                <a:spcPts val="300"/>
              </a:spcAft>
            </a:pPr>
            <a:r>
              <a:rPr lang="en-US" b="1" dirty="0" err="1"/>
              <a:t>Allyza</a:t>
            </a:r>
            <a:r>
              <a:rPr lang="en-US" b="1" dirty="0"/>
              <a:t> Lustig</a:t>
            </a:r>
            <a:r>
              <a:rPr lang="en-US" dirty="0"/>
              <a:t>, </a:t>
            </a:r>
            <a:r>
              <a:rPr lang="en-US" i="1" dirty="0"/>
              <a:t>Program Coordinator</a:t>
            </a:r>
          </a:p>
          <a:p>
            <a:pPr>
              <a:spcAft>
                <a:spcPts val="300"/>
              </a:spcAft>
            </a:pPr>
            <a:r>
              <a:rPr lang="en-US" b="1" dirty="0"/>
              <a:t>Kristin Lewis</a:t>
            </a:r>
            <a:r>
              <a:rPr lang="en-US" dirty="0"/>
              <a:t>, </a:t>
            </a:r>
            <a:r>
              <a:rPr lang="en-US" i="1" dirty="0"/>
              <a:t>Senior Scientist</a:t>
            </a:r>
          </a:p>
          <a:p>
            <a:endParaRPr lang="en-US" dirty="0"/>
          </a:p>
        </p:txBody>
      </p:sp>
    </p:spTree>
    <p:extLst>
      <p:ext uri="{BB962C8B-B14F-4D97-AF65-F5344CB8AC3E}">
        <p14:creationId xmlns:p14="http://schemas.microsoft.com/office/powerpoint/2010/main" val="3749844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6C079BD-60D1-4E5F-BE29-4517B3E0A5DA}"/>
              </a:ext>
            </a:extLst>
          </p:cNvPr>
          <p:cNvSpPr>
            <a:spLocks noGrp="1"/>
          </p:cNvSpPr>
          <p:nvPr>
            <p:ph type="subTitle" idx="1"/>
          </p:nvPr>
        </p:nvSpPr>
        <p:spPr/>
        <p:txBody>
          <a:bodyPr>
            <a:normAutofit fontScale="92500" lnSpcReduction="20000"/>
          </a:bodyPr>
          <a:lstStyle/>
          <a:p>
            <a:r>
              <a:rPr lang="en-US" b="1" dirty="0"/>
              <a:t>Jacobs</a:t>
            </a:r>
            <a:r>
              <a:rPr lang="en-US" dirty="0"/>
              <a:t>, J.M., M. Culp, L. </a:t>
            </a:r>
            <a:r>
              <a:rPr lang="en-US" dirty="0" err="1"/>
              <a:t>Cattaneo</a:t>
            </a:r>
            <a:r>
              <a:rPr lang="en-US" dirty="0"/>
              <a:t>, P. </a:t>
            </a:r>
            <a:r>
              <a:rPr lang="en-US" dirty="0" err="1"/>
              <a:t>Chinowsky</a:t>
            </a:r>
            <a:r>
              <a:rPr lang="en-US" dirty="0"/>
              <a:t>, A. Choate, S. </a:t>
            </a:r>
            <a:r>
              <a:rPr lang="en-US" dirty="0" err="1"/>
              <a:t>DesRoches</a:t>
            </a:r>
            <a:r>
              <a:rPr lang="en-US" dirty="0"/>
              <a:t>, S. Douglass, and R. Miller, 2018: Transportation. In </a:t>
            </a:r>
            <a:r>
              <a:rPr lang="en-US" i="1" dirty="0"/>
              <a:t>Impacts, Risks, and Adaptation in the United States: Fourth National Climate Assessment, Volume II</a:t>
            </a:r>
            <a:r>
              <a:rPr lang="en-US" dirty="0"/>
              <a:t> [</a:t>
            </a:r>
            <a:r>
              <a:rPr lang="en-US" dirty="0" err="1"/>
              <a:t>Reidmiller</a:t>
            </a:r>
            <a:r>
              <a:rPr lang="en-US" dirty="0"/>
              <a:t>, D.R., C.W. Avery, D.R. Easterling, K.E. Kunkel, K.L.M. Lewis, T.K. </a:t>
            </a:r>
            <a:r>
              <a:rPr lang="en-US" dirty="0" err="1"/>
              <a:t>Maycock</a:t>
            </a:r>
            <a:r>
              <a:rPr lang="en-US" dirty="0"/>
              <a:t>, and B.C. Stewart (eds.)]. U.S. Global Change Research Program, Washington, DC</a:t>
            </a:r>
            <a:r>
              <a:rPr lang="en-US"/>
              <a:t>, USA. </a:t>
            </a:r>
            <a:r>
              <a:rPr lang="en-US" dirty="0" err="1"/>
              <a:t>doi</a:t>
            </a:r>
            <a:r>
              <a:rPr lang="en-US" dirty="0"/>
              <a:t>: </a:t>
            </a:r>
            <a:r>
              <a:rPr lang="en-US" u="sng" dirty="0">
                <a:hlinkClick r:id="rId2"/>
              </a:rPr>
              <a:t>10.7930/NCA4.2018.CH12</a:t>
            </a:r>
            <a:endParaRPr lang="en-US" dirty="0"/>
          </a:p>
        </p:txBody>
      </p:sp>
      <p:sp>
        <p:nvSpPr>
          <p:cNvPr id="3" name="Text Placeholder 2">
            <a:extLst>
              <a:ext uri="{FF2B5EF4-FFF2-40B4-BE49-F238E27FC236}">
                <a16:creationId xmlns:a16="http://schemas.microsoft.com/office/drawing/2014/main" id="{0406E158-C55D-4B73-9C31-11A2A50ACAD7}"/>
              </a:ext>
            </a:extLst>
          </p:cNvPr>
          <p:cNvSpPr>
            <a:spLocks noGrp="1"/>
          </p:cNvSpPr>
          <p:nvPr>
            <p:ph type="body" sz="quarter" idx="10"/>
          </p:nvPr>
        </p:nvSpPr>
        <p:spPr/>
        <p:txBody>
          <a:bodyPr/>
          <a:lstStyle/>
          <a:p>
            <a:r>
              <a:rPr lang="en-US" dirty="0"/>
              <a:t>https://nca2018.globalchange.gov/chapter/transportation</a:t>
            </a:r>
          </a:p>
          <a:p>
            <a:endParaRPr lang="en-US" dirty="0"/>
          </a:p>
        </p:txBody>
      </p:sp>
    </p:spTree>
    <p:extLst>
      <p:ext uri="{BB962C8B-B14F-4D97-AF65-F5344CB8AC3E}">
        <p14:creationId xmlns:p14="http://schemas.microsoft.com/office/powerpoint/2010/main" val="43588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E4D31C3-24AC-4896-A1A3-6B632B04D5A5}"/>
              </a:ext>
            </a:extLst>
          </p:cNvPr>
          <p:cNvSpPr>
            <a:spLocks noGrp="1"/>
          </p:cNvSpPr>
          <p:nvPr>
            <p:ph type="body" sz="quarter" idx="10"/>
          </p:nvPr>
        </p:nvSpPr>
        <p:spPr/>
        <p:txBody>
          <a:bodyPr/>
          <a:lstStyle/>
          <a:p>
            <a:r>
              <a:rPr lang="en-US" dirty="0"/>
              <a:t>Key Message #1</a:t>
            </a:r>
          </a:p>
        </p:txBody>
      </p:sp>
      <p:sp>
        <p:nvSpPr>
          <p:cNvPr id="3" name="Text Placeholder 2">
            <a:extLst>
              <a:ext uri="{FF2B5EF4-FFF2-40B4-BE49-F238E27FC236}">
                <a16:creationId xmlns:a16="http://schemas.microsoft.com/office/drawing/2014/main" id="{C4E28221-22B7-4D26-A13C-2CD0061233D6}"/>
              </a:ext>
            </a:extLst>
          </p:cNvPr>
          <p:cNvSpPr>
            <a:spLocks noGrp="1"/>
          </p:cNvSpPr>
          <p:nvPr>
            <p:ph type="body" sz="quarter" idx="11"/>
          </p:nvPr>
        </p:nvSpPr>
        <p:spPr/>
        <p:txBody>
          <a:bodyPr/>
          <a:lstStyle/>
          <a:p>
            <a:r>
              <a:rPr lang="en-US" dirty="0"/>
              <a:t>12</a:t>
            </a:r>
          </a:p>
        </p:txBody>
      </p:sp>
      <p:sp>
        <p:nvSpPr>
          <p:cNvPr id="4" name="Text Placeholder 3">
            <a:extLst>
              <a:ext uri="{FF2B5EF4-FFF2-40B4-BE49-F238E27FC236}">
                <a16:creationId xmlns:a16="http://schemas.microsoft.com/office/drawing/2014/main" id="{CDB7C33F-3A08-42B9-AEC4-DB13599AB95E}"/>
              </a:ext>
            </a:extLst>
          </p:cNvPr>
          <p:cNvSpPr>
            <a:spLocks noGrp="1"/>
          </p:cNvSpPr>
          <p:nvPr>
            <p:ph type="body" sz="quarter" idx="12"/>
          </p:nvPr>
        </p:nvSpPr>
        <p:spPr/>
        <p:txBody>
          <a:bodyPr/>
          <a:lstStyle/>
          <a:p>
            <a:r>
              <a:rPr lang="en-US" dirty="0"/>
              <a:t>Ch. 12 | Transportation</a:t>
            </a:r>
          </a:p>
        </p:txBody>
      </p:sp>
      <p:sp>
        <p:nvSpPr>
          <p:cNvPr id="5" name="Content Placeholder 4">
            <a:extLst>
              <a:ext uri="{FF2B5EF4-FFF2-40B4-BE49-F238E27FC236}">
                <a16:creationId xmlns:a16="http://schemas.microsoft.com/office/drawing/2014/main" id="{CB269290-013C-4749-BD26-E38EFBC9FDAE}"/>
              </a:ext>
            </a:extLst>
          </p:cNvPr>
          <p:cNvSpPr>
            <a:spLocks noGrp="1"/>
          </p:cNvSpPr>
          <p:nvPr>
            <p:ph idx="13"/>
          </p:nvPr>
        </p:nvSpPr>
        <p:spPr/>
        <p:txBody>
          <a:bodyPr/>
          <a:lstStyle/>
          <a:p>
            <a:r>
              <a:rPr lang="en-US" dirty="0"/>
              <a:t>A reliable, safe, and efficient U.S. transportation system is at risk from increases in heavy precipitation, coastal flooding, heat, wildfires, and other extreme events, as well as changes to average temperature. Throughout this century, climate change will continue to pose a risk to U.S. transportation infrastructure, with regional differences.</a:t>
            </a:r>
          </a:p>
        </p:txBody>
      </p:sp>
      <p:sp>
        <p:nvSpPr>
          <p:cNvPr id="6" name="Text Placeholder 5">
            <a:extLst>
              <a:ext uri="{FF2B5EF4-FFF2-40B4-BE49-F238E27FC236}">
                <a16:creationId xmlns:a16="http://schemas.microsoft.com/office/drawing/2014/main" id="{5F204ADF-3D28-41FF-AC5A-9BA9B1C5979A}"/>
              </a:ext>
            </a:extLst>
          </p:cNvPr>
          <p:cNvSpPr>
            <a:spLocks noGrp="1"/>
          </p:cNvSpPr>
          <p:nvPr>
            <p:ph type="body" sz="quarter" idx="14"/>
          </p:nvPr>
        </p:nvSpPr>
        <p:spPr/>
        <p:txBody>
          <a:bodyPr/>
          <a:lstStyle/>
          <a:p>
            <a:r>
              <a:rPr lang="en-US" dirty="0"/>
              <a:t>Transportation at Risk</a:t>
            </a:r>
          </a:p>
        </p:txBody>
      </p:sp>
    </p:spTree>
    <p:extLst>
      <p:ext uri="{BB962C8B-B14F-4D97-AF65-F5344CB8AC3E}">
        <p14:creationId xmlns:p14="http://schemas.microsoft.com/office/powerpoint/2010/main" val="96984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DC6D804-0FC7-4149-9788-F77EF4B11186}"/>
              </a:ext>
            </a:extLst>
          </p:cNvPr>
          <p:cNvSpPr>
            <a:spLocks noGrp="1"/>
          </p:cNvSpPr>
          <p:nvPr>
            <p:ph type="body" sz="quarter" idx="10"/>
          </p:nvPr>
        </p:nvSpPr>
        <p:spPr/>
        <p:txBody>
          <a:bodyPr/>
          <a:lstStyle/>
          <a:p>
            <a:r>
              <a:rPr lang="en-US" dirty="0"/>
              <a:t>Key Message #2</a:t>
            </a:r>
          </a:p>
        </p:txBody>
      </p:sp>
      <p:sp>
        <p:nvSpPr>
          <p:cNvPr id="3" name="Text Placeholder 2">
            <a:extLst>
              <a:ext uri="{FF2B5EF4-FFF2-40B4-BE49-F238E27FC236}">
                <a16:creationId xmlns:a16="http://schemas.microsoft.com/office/drawing/2014/main" id="{2F17B029-7579-42E7-B679-9E3AB3F3663B}"/>
              </a:ext>
            </a:extLst>
          </p:cNvPr>
          <p:cNvSpPr>
            <a:spLocks noGrp="1"/>
          </p:cNvSpPr>
          <p:nvPr>
            <p:ph type="body" sz="quarter" idx="11"/>
          </p:nvPr>
        </p:nvSpPr>
        <p:spPr/>
        <p:txBody>
          <a:bodyPr/>
          <a:lstStyle/>
          <a:p>
            <a:r>
              <a:rPr lang="en-US" dirty="0"/>
              <a:t>12</a:t>
            </a:r>
          </a:p>
        </p:txBody>
      </p:sp>
      <p:sp>
        <p:nvSpPr>
          <p:cNvPr id="4" name="Text Placeholder 3">
            <a:extLst>
              <a:ext uri="{FF2B5EF4-FFF2-40B4-BE49-F238E27FC236}">
                <a16:creationId xmlns:a16="http://schemas.microsoft.com/office/drawing/2014/main" id="{593CFFD3-F276-4820-85C0-22EA57D68FF1}"/>
              </a:ext>
            </a:extLst>
          </p:cNvPr>
          <p:cNvSpPr>
            <a:spLocks noGrp="1"/>
          </p:cNvSpPr>
          <p:nvPr>
            <p:ph type="body" sz="quarter" idx="12"/>
          </p:nvPr>
        </p:nvSpPr>
        <p:spPr/>
        <p:txBody>
          <a:bodyPr/>
          <a:lstStyle/>
          <a:p>
            <a:r>
              <a:rPr lang="en-US" dirty="0"/>
              <a:t>Ch. 12 | Transportation</a:t>
            </a:r>
          </a:p>
        </p:txBody>
      </p:sp>
      <p:sp>
        <p:nvSpPr>
          <p:cNvPr id="5" name="Content Placeholder 4">
            <a:extLst>
              <a:ext uri="{FF2B5EF4-FFF2-40B4-BE49-F238E27FC236}">
                <a16:creationId xmlns:a16="http://schemas.microsoft.com/office/drawing/2014/main" id="{5C0A8491-23F0-4819-960E-476295778A79}"/>
              </a:ext>
            </a:extLst>
          </p:cNvPr>
          <p:cNvSpPr>
            <a:spLocks noGrp="1"/>
          </p:cNvSpPr>
          <p:nvPr>
            <p:ph idx="13"/>
          </p:nvPr>
        </p:nvSpPr>
        <p:spPr/>
        <p:txBody>
          <a:bodyPr/>
          <a:lstStyle/>
          <a:p>
            <a:r>
              <a:rPr lang="en-US" dirty="0"/>
              <a:t>Extreme events that increasingly impact the transportation network are inducing societal and economic consequences, some of which disproportionately affect vulnerable populations. In the absence of intervention, future changes in climate will lead to increasing transportation challenges, particularly because of system complexity, aging infrastructure, and dependency across sectors.</a:t>
            </a:r>
          </a:p>
        </p:txBody>
      </p:sp>
      <p:sp>
        <p:nvSpPr>
          <p:cNvPr id="6" name="Text Placeholder 5">
            <a:extLst>
              <a:ext uri="{FF2B5EF4-FFF2-40B4-BE49-F238E27FC236}">
                <a16:creationId xmlns:a16="http://schemas.microsoft.com/office/drawing/2014/main" id="{866D3ABA-DBD7-4B8C-A153-9623F49C97E4}"/>
              </a:ext>
            </a:extLst>
          </p:cNvPr>
          <p:cNvSpPr>
            <a:spLocks noGrp="1"/>
          </p:cNvSpPr>
          <p:nvPr>
            <p:ph type="body" sz="quarter" idx="14"/>
          </p:nvPr>
        </p:nvSpPr>
        <p:spPr/>
        <p:txBody>
          <a:bodyPr/>
          <a:lstStyle/>
          <a:p>
            <a:r>
              <a:rPr lang="en-US" dirty="0"/>
              <a:t>Impacts to Urban and Rural Transportation</a:t>
            </a:r>
          </a:p>
        </p:txBody>
      </p:sp>
    </p:spTree>
    <p:extLst>
      <p:ext uri="{BB962C8B-B14F-4D97-AF65-F5344CB8AC3E}">
        <p14:creationId xmlns:p14="http://schemas.microsoft.com/office/powerpoint/2010/main" val="3323983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EDF0C2-0632-4198-9881-C2D6355B72E6}"/>
              </a:ext>
            </a:extLst>
          </p:cNvPr>
          <p:cNvSpPr>
            <a:spLocks noGrp="1"/>
          </p:cNvSpPr>
          <p:nvPr>
            <p:ph type="body" sz="quarter" idx="10"/>
          </p:nvPr>
        </p:nvSpPr>
        <p:spPr/>
        <p:txBody>
          <a:bodyPr/>
          <a:lstStyle/>
          <a:p>
            <a:r>
              <a:rPr lang="en-US" dirty="0"/>
              <a:t>Key Message #3</a:t>
            </a:r>
          </a:p>
        </p:txBody>
      </p:sp>
      <p:sp>
        <p:nvSpPr>
          <p:cNvPr id="3" name="Text Placeholder 2">
            <a:extLst>
              <a:ext uri="{FF2B5EF4-FFF2-40B4-BE49-F238E27FC236}">
                <a16:creationId xmlns:a16="http://schemas.microsoft.com/office/drawing/2014/main" id="{E1B5F067-F13A-4D67-A399-3644C9B3B76A}"/>
              </a:ext>
            </a:extLst>
          </p:cNvPr>
          <p:cNvSpPr>
            <a:spLocks noGrp="1"/>
          </p:cNvSpPr>
          <p:nvPr>
            <p:ph type="body" sz="quarter" idx="11"/>
          </p:nvPr>
        </p:nvSpPr>
        <p:spPr/>
        <p:txBody>
          <a:bodyPr/>
          <a:lstStyle/>
          <a:p>
            <a:r>
              <a:rPr lang="en-US" dirty="0"/>
              <a:t>12</a:t>
            </a:r>
          </a:p>
        </p:txBody>
      </p:sp>
      <p:sp>
        <p:nvSpPr>
          <p:cNvPr id="4" name="Text Placeholder 3">
            <a:extLst>
              <a:ext uri="{FF2B5EF4-FFF2-40B4-BE49-F238E27FC236}">
                <a16:creationId xmlns:a16="http://schemas.microsoft.com/office/drawing/2014/main" id="{565D29F3-B2BD-4AD8-8920-F9CCFC2E5F90}"/>
              </a:ext>
            </a:extLst>
          </p:cNvPr>
          <p:cNvSpPr>
            <a:spLocks noGrp="1"/>
          </p:cNvSpPr>
          <p:nvPr>
            <p:ph type="body" sz="quarter" idx="12"/>
          </p:nvPr>
        </p:nvSpPr>
        <p:spPr/>
        <p:txBody>
          <a:bodyPr/>
          <a:lstStyle/>
          <a:p>
            <a:r>
              <a:rPr lang="en-US" dirty="0"/>
              <a:t>Ch. 12 | Transportation</a:t>
            </a:r>
          </a:p>
        </p:txBody>
      </p:sp>
      <p:sp>
        <p:nvSpPr>
          <p:cNvPr id="5" name="Content Placeholder 4">
            <a:extLst>
              <a:ext uri="{FF2B5EF4-FFF2-40B4-BE49-F238E27FC236}">
                <a16:creationId xmlns:a16="http://schemas.microsoft.com/office/drawing/2014/main" id="{316AE012-4C3D-4D5E-BC11-21F4522BCD47}"/>
              </a:ext>
            </a:extLst>
          </p:cNvPr>
          <p:cNvSpPr>
            <a:spLocks noGrp="1"/>
          </p:cNvSpPr>
          <p:nvPr>
            <p:ph idx="13"/>
          </p:nvPr>
        </p:nvSpPr>
        <p:spPr/>
        <p:txBody>
          <a:bodyPr/>
          <a:lstStyle/>
          <a:p>
            <a:r>
              <a:rPr lang="en-US" dirty="0"/>
              <a:t>Engineers, planners, and researchers in the transportation field are showing increasing interest and sophistication in understanding the risks that climate hazards pose to transportation assets and services. Transportation practitioner efforts demonstrate the connection between advanced assessment and the implementation of adaptive measures, though many communities still face challenges and barriers to action.</a:t>
            </a:r>
          </a:p>
        </p:txBody>
      </p:sp>
      <p:sp>
        <p:nvSpPr>
          <p:cNvPr id="6" name="Text Placeholder 5">
            <a:extLst>
              <a:ext uri="{FF2B5EF4-FFF2-40B4-BE49-F238E27FC236}">
                <a16:creationId xmlns:a16="http://schemas.microsoft.com/office/drawing/2014/main" id="{5C4A9504-A6C8-4778-BBB5-0750251C706B}"/>
              </a:ext>
            </a:extLst>
          </p:cNvPr>
          <p:cNvSpPr>
            <a:spLocks noGrp="1"/>
          </p:cNvSpPr>
          <p:nvPr>
            <p:ph type="body" sz="quarter" idx="14"/>
          </p:nvPr>
        </p:nvSpPr>
        <p:spPr/>
        <p:txBody>
          <a:bodyPr/>
          <a:lstStyle/>
          <a:p>
            <a:r>
              <a:rPr lang="en-US" dirty="0"/>
              <a:t>Vulnerability Assessments</a:t>
            </a:r>
          </a:p>
        </p:txBody>
      </p:sp>
    </p:spTree>
    <p:extLst>
      <p:ext uri="{BB962C8B-B14F-4D97-AF65-F5344CB8AC3E}">
        <p14:creationId xmlns:p14="http://schemas.microsoft.com/office/powerpoint/2010/main" val="387209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7CC08819-5935-4DF0-B7D4-2612D6CCE31A}"/>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3887788" y="666987"/>
            <a:ext cx="4629150" cy="4984276"/>
          </a:xfrm>
        </p:spPr>
      </p:pic>
      <p:sp>
        <p:nvSpPr>
          <p:cNvPr id="3" name="Title 2">
            <a:extLst>
              <a:ext uri="{FF2B5EF4-FFF2-40B4-BE49-F238E27FC236}">
                <a16:creationId xmlns:a16="http://schemas.microsoft.com/office/drawing/2014/main" id="{69F876D1-D16E-4ECC-A681-26262CD23B11}"/>
              </a:ext>
            </a:extLst>
          </p:cNvPr>
          <p:cNvSpPr>
            <a:spLocks noGrp="1"/>
          </p:cNvSpPr>
          <p:nvPr>
            <p:ph type="title"/>
          </p:nvPr>
        </p:nvSpPr>
        <p:spPr/>
        <p:txBody>
          <a:bodyPr/>
          <a:lstStyle/>
          <a:p>
            <a:r>
              <a:rPr lang="en-US" dirty="0"/>
              <a:t>Fig. 12.1: U.S. Transportation Assets and Goals at Risk </a:t>
            </a:r>
          </a:p>
        </p:txBody>
      </p:sp>
      <p:sp>
        <p:nvSpPr>
          <p:cNvPr id="4" name="Text Placeholder 3">
            <a:extLst>
              <a:ext uri="{FF2B5EF4-FFF2-40B4-BE49-F238E27FC236}">
                <a16:creationId xmlns:a16="http://schemas.microsoft.com/office/drawing/2014/main" id="{22C22F4B-9393-4CA1-9B1E-30F08C7E88DA}"/>
              </a:ext>
            </a:extLst>
          </p:cNvPr>
          <p:cNvSpPr>
            <a:spLocks noGrp="1"/>
          </p:cNvSpPr>
          <p:nvPr>
            <p:ph type="body" sz="half" idx="2"/>
          </p:nvPr>
        </p:nvSpPr>
        <p:spPr/>
        <p:txBody>
          <a:bodyPr>
            <a:noAutofit/>
          </a:bodyPr>
          <a:lstStyle/>
          <a:p>
            <a:pPr>
              <a:lnSpc>
                <a:spcPct val="90000"/>
              </a:lnSpc>
            </a:pPr>
            <a:r>
              <a:rPr lang="en-US" sz="1200" dirty="0"/>
              <a:t>Heavy precipitation, coastal flooding, heat, and changes in average precipitation and temperature affect assets (such as roads and bridges) across all modes of transportation. The figure shows major climate-related hazards and the transportation assets impacted. Photos illustrate national performance goals (listed in 23 U.S.C. § 150</a:t>
            </a:r>
            <a:r>
              <a:rPr lang="en-US" sz="1200" baseline="30000" dirty="0">
                <a:hlinkClick r:id="rId4"/>
              </a:rPr>
              <a:t>8</a:t>
            </a:r>
            <a:r>
              <a:rPr lang="en-US" sz="1200" dirty="0"/>
              <a:t>) that are at risk due to climate-related hazards. </a:t>
            </a:r>
            <a:r>
              <a:rPr lang="en-US" sz="1200" i="1" dirty="0"/>
              <a:t>Source: USGCRP. Photo credits from left to right: JAXPORT, Meredith Fordham Hughes [</a:t>
            </a:r>
            <a:r>
              <a:rPr lang="en-US" sz="1200" i="1" dirty="0">
                <a:hlinkClick r:id="rId5"/>
              </a:rPr>
              <a:t>CC BY-NC 2.0</a:t>
            </a:r>
            <a:r>
              <a:rPr lang="en-US" sz="1200" i="1" dirty="0"/>
              <a:t>]; Oregon Department of Transportation [</a:t>
            </a:r>
            <a:r>
              <a:rPr lang="en-US" sz="1200" i="1" dirty="0">
                <a:hlinkClick r:id="rId6"/>
              </a:rPr>
              <a:t>CC BY 2.0</a:t>
            </a:r>
            <a:r>
              <a:rPr lang="en-US" sz="1200" i="1" dirty="0"/>
              <a:t>]; NPS–Mississippi National River and Recreation Area; Flickr user Tom Driggers [</a:t>
            </a:r>
            <a:r>
              <a:rPr lang="en-US" sz="1200" i="1" dirty="0">
                <a:hlinkClick r:id="rId6"/>
              </a:rPr>
              <a:t>CC BY 2.0</a:t>
            </a:r>
            <a:r>
              <a:rPr lang="en-US" sz="1200" i="1" dirty="0"/>
              <a:t>]; Flickr user Mike Mozart [</a:t>
            </a:r>
            <a:r>
              <a:rPr lang="en-US" sz="1200" i="1" dirty="0">
                <a:hlinkClick r:id="rId6"/>
              </a:rPr>
              <a:t>CC BY 2.0</a:t>
            </a:r>
            <a:r>
              <a:rPr lang="en-US" sz="1200" i="1" dirty="0"/>
              <a:t>]; Flickr user Jeff Turner [</a:t>
            </a:r>
            <a:r>
              <a:rPr lang="en-US" sz="1200" i="1" dirty="0">
                <a:hlinkClick r:id="rId6"/>
              </a:rPr>
              <a:t>CC BY 2.0</a:t>
            </a:r>
            <a:r>
              <a:rPr lang="en-US" sz="1200" i="1" dirty="0"/>
              <a:t>]; Flickr user William Garrett [</a:t>
            </a:r>
            <a:r>
              <a:rPr lang="en-US" sz="1200" i="1" dirty="0">
                <a:hlinkClick r:id="rId6"/>
              </a:rPr>
              <a:t>CC BY 2.0</a:t>
            </a:r>
            <a:r>
              <a:rPr lang="en-US" sz="1200" i="1" dirty="0"/>
              <a:t>].</a:t>
            </a:r>
          </a:p>
        </p:txBody>
      </p:sp>
      <p:sp>
        <p:nvSpPr>
          <p:cNvPr id="5" name="Text Placeholder 4">
            <a:extLst>
              <a:ext uri="{FF2B5EF4-FFF2-40B4-BE49-F238E27FC236}">
                <a16:creationId xmlns:a16="http://schemas.microsoft.com/office/drawing/2014/main" id="{8A524812-3DE9-4124-A01A-7B1B73220FE4}"/>
              </a:ext>
            </a:extLst>
          </p:cNvPr>
          <p:cNvSpPr>
            <a:spLocks noGrp="1"/>
          </p:cNvSpPr>
          <p:nvPr>
            <p:ph type="body" sz="quarter" idx="12"/>
          </p:nvPr>
        </p:nvSpPr>
        <p:spPr/>
        <p:txBody>
          <a:bodyPr/>
          <a:lstStyle/>
          <a:p>
            <a:r>
              <a:rPr lang="en-US" dirty="0"/>
              <a:t>Ch. 12 | Transportation</a:t>
            </a:r>
          </a:p>
        </p:txBody>
      </p:sp>
    </p:spTree>
    <p:extLst>
      <p:ext uri="{BB962C8B-B14F-4D97-AF65-F5344CB8AC3E}">
        <p14:creationId xmlns:p14="http://schemas.microsoft.com/office/powerpoint/2010/main" val="3149437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DEBA1B9-FB71-4095-B165-B517A14FB44B}"/>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4370387" y="457200"/>
            <a:ext cx="3663952" cy="5403850"/>
          </a:xfrm>
        </p:spPr>
      </p:pic>
      <p:sp>
        <p:nvSpPr>
          <p:cNvPr id="3" name="Title 2">
            <a:extLst>
              <a:ext uri="{FF2B5EF4-FFF2-40B4-BE49-F238E27FC236}">
                <a16:creationId xmlns:a16="http://schemas.microsoft.com/office/drawing/2014/main" id="{5FD161D7-11D4-4108-979F-86726657DB04}"/>
              </a:ext>
            </a:extLst>
          </p:cNvPr>
          <p:cNvSpPr>
            <a:spLocks noGrp="1"/>
          </p:cNvSpPr>
          <p:nvPr>
            <p:ph type="title"/>
          </p:nvPr>
        </p:nvSpPr>
        <p:spPr/>
        <p:txBody>
          <a:bodyPr/>
          <a:lstStyle/>
          <a:p>
            <a:r>
              <a:rPr lang="en-US" dirty="0"/>
              <a:t>Fig. 12.2: Annual Vehicle-Hours of Delay Due to High Tide Flooding </a:t>
            </a:r>
          </a:p>
        </p:txBody>
      </p:sp>
      <p:sp>
        <p:nvSpPr>
          <p:cNvPr id="4" name="Text Placeholder 3">
            <a:extLst>
              <a:ext uri="{FF2B5EF4-FFF2-40B4-BE49-F238E27FC236}">
                <a16:creationId xmlns:a16="http://schemas.microsoft.com/office/drawing/2014/main" id="{0E666988-FF87-4F83-95AB-5C8E0A134F34}"/>
              </a:ext>
            </a:extLst>
          </p:cNvPr>
          <p:cNvSpPr>
            <a:spLocks noGrp="1"/>
          </p:cNvSpPr>
          <p:nvPr>
            <p:ph type="body" sz="half" idx="2"/>
          </p:nvPr>
        </p:nvSpPr>
        <p:spPr/>
        <p:txBody>
          <a:bodyPr>
            <a:normAutofit fontScale="92500"/>
          </a:bodyPr>
          <a:lstStyle/>
          <a:p>
            <a:r>
              <a:rPr lang="en-US" dirty="0"/>
              <a:t>The figure shows annual vehicle-hours of delay for major roads (principal arterials, minor arterials, and major collectors) due to high tide flooding by state, year, and sea level rise scenario (from Sweet et al. 2017).</a:t>
            </a:r>
            <a:r>
              <a:rPr lang="en-US" baseline="30000" dirty="0">
                <a:hlinkClick r:id="rId4"/>
              </a:rPr>
              <a:t>59</a:t>
            </a:r>
            <a:r>
              <a:rPr lang="en-US" dirty="0"/>
              <a:t> Years are shown using decadal average (10-year) values (that is, 2020 is 2016–2025), except 2100, which is a 5-year average (2096–2100). One vehicle-hour of delay is equivalent to one vehicle delayed for one hour. </a:t>
            </a:r>
            <a:r>
              <a:rPr lang="en-US" i="1" dirty="0"/>
              <a:t>Source: Jacobs et al. 2018,</a:t>
            </a:r>
            <a:r>
              <a:rPr lang="en-US" i="1" baseline="30000" dirty="0">
                <a:hlinkClick r:id="rId5"/>
              </a:rPr>
              <a:t>61</a:t>
            </a:r>
            <a:r>
              <a:rPr lang="en-US" i="1" dirty="0"/>
              <a:t> Figure 3, reproduced with permission of the Transportation Research Board.</a:t>
            </a:r>
          </a:p>
        </p:txBody>
      </p:sp>
      <p:sp>
        <p:nvSpPr>
          <p:cNvPr id="5" name="Text Placeholder 4">
            <a:extLst>
              <a:ext uri="{FF2B5EF4-FFF2-40B4-BE49-F238E27FC236}">
                <a16:creationId xmlns:a16="http://schemas.microsoft.com/office/drawing/2014/main" id="{1C255B59-85DA-4883-B5C0-105DB198D425}"/>
              </a:ext>
            </a:extLst>
          </p:cNvPr>
          <p:cNvSpPr>
            <a:spLocks noGrp="1"/>
          </p:cNvSpPr>
          <p:nvPr>
            <p:ph type="body" sz="quarter" idx="12"/>
          </p:nvPr>
        </p:nvSpPr>
        <p:spPr/>
        <p:txBody>
          <a:bodyPr/>
          <a:lstStyle/>
          <a:p>
            <a:r>
              <a:rPr lang="en-US" dirty="0"/>
              <a:t>Ch. 12 | Transportation</a:t>
            </a:r>
          </a:p>
        </p:txBody>
      </p:sp>
    </p:spTree>
    <p:extLst>
      <p:ext uri="{BB962C8B-B14F-4D97-AF65-F5344CB8AC3E}">
        <p14:creationId xmlns:p14="http://schemas.microsoft.com/office/powerpoint/2010/main" val="74001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7BA91C1D-33C6-479E-8BFC-1BE8B9069979}"/>
              </a:ext>
            </a:extLst>
          </p:cNvPr>
          <p:cNvPicPr>
            <a:picLocks noGrp="1" noChangeAspect="1"/>
          </p:cNvPicPr>
          <p:nvPr>
            <p:ph sz="quarter" idx="10"/>
          </p:nvPr>
        </p:nvPicPr>
        <p:blipFill>
          <a:blip r:embed="rId2" cstate="screen">
            <a:extLst>
              <a:ext uri="{28A0092B-C50C-407E-A947-70E740481C1C}">
                <a14:useLocalDpi xmlns:a14="http://schemas.microsoft.com/office/drawing/2010/main"/>
              </a:ext>
            </a:extLst>
          </a:blip>
          <a:stretch>
            <a:fillRect/>
          </a:stretch>
        </p:blipFill>
        <p:spPr>
          <a:xfrm>
            <a:off x="2058983" y="567020"/>
            <a:ext cx="5029210" cy="2795022"/>
          </a:xfrm>
        </p:spPr>
      </p:pic>
      <p:sp>
        <p:nvSpPr>
          <p:cNvPr id="3" name="Title 2">
            <a:extLst>
              <a:ext uri="{FF2B5EF4-FFF2-40B4-BE49-F238E27FC236}">
                <a16:creationId xmlns:a16="http://schemas.microsoft.com/office/drawing/2014/main" id="{C42BB19A-8B61-4E7F-B1A9-0B31ED0178B7}"/>
              </a:ext>
            </a:extLst>
          </p:cNvPr>
          <p:cNvSpPr>
            <a:spLocks noGrp="1"/>
          </p:cNvSpPr>
          <p:nvPr>
            <p:ph type="title"/>
          </p:nvPr>
        </p:nvSpPr>
        <p:spPr/>
        <p:txBody>
          <a:bodyPr/>
          <a:lstStyle/>
          <a:p>
            <a:r>
              <a:rPr lang="en-US" dirty="0"/>
              <a:t>Fig. 12.3: Transportation Vulnerability and Risk Assessments</a:t>
            </a:r>
          </a:p>
        </p:txBody>
      </p:sp>
      <p:sp>
        <p:nvSpPr>
          <p:cNvPr id="4" name="Text Placeholder 3">
            <a:extLst>
              <a:ext uri="{FF2B5EF4-FFF2-40B4-BE49-F238E27FC236}">
                <a16:creationId xmlns:a16="http://schemas.microsoft.com/office/drawing/2014/main" id="{55A8ED20-8242-4AFB-A89D-8AB13635E9F7}"/>
              </a:ext>
            </a:extLst>
          </p:cNvPr>
          <p:cNvSpPr>
            <a:spLocks noGrp="1"/>
          </p:cNvSpPr>
          <p:nvPr>
            <p:ph type="body" sz="half" idx="2"/>
          </p:nvPr>
        </p:nvSpPr>
        <p:spPr/>
        <p:txBody>
          <a:bodyPr/>
          <a:lstStyle/>
          <a:p>
            <a:r>
              <a:rPr lang="en-US" dirty="0"/>
              <a:t>This figure shows transportation vulnerability and/or risk assessments from 2012 to 2016 by location. Cumulatively, these vulnerability assessments elucidate national-scale vulnerabilities and progress. Data for the U.S. Caribbean region were not available. See the online version of this map at </a:t>
            </a:r>
            <a:r>
              <a:rPr lang="en-US" u="sng" dirty="0">
                <a:hlinkClick r:id="rId3"/>
              </a:rPr>
              <a:t>http://nca2018.globalchange.gov/chapter/12#fig-12-3 </a:t>
            </a:r>
            <a:r>
              <a:rPr lang="en-US" dirty="0"/>
              <a:t>to access the complete set of vulnerability and risk assessments. </a:t>
            </a:r>
            <a:r>
              <a:rPr lang="en-US" i="1" dirty="0"/>
              <a:t>Sources: ICF and U.S. Department of Transportation. </a:t>
            </a:r>
          </a:p>
        </p:txBody>
      </p:sp>
      <p:sp>
        <p:nvSpPr>
          <p:cNvPr id="5" name="Text Placeholder 4">
            <a:extLst>
              <a:ext uri="{FF2B5EF4-FFF2-40B4-BE49-F238E27FC236}">
                <a16:creationId xmlns:a16="http://schemas.microsoft.com/office/drawing/2014/main" id="{1165CE8C-EABD-4768-A3BD-21943D8845B7}"/>
              </a:ext>
            </a:extLst>
          </p:cNvPr>
          <p:cNvSpPr>
            <a:spLocks noGrp="1"/>
          </p:cNvSpPr>
          <p:nvPr>
            <p:ph type="body" sz="quarter" idx="12"/>
          </p:nvPr>
        </p:nvSpPr>
        <p:spPr/>
        <p:txBody>
          <a:bodyPr/>
          <a:lstStyle/>
          <a:p>
            <a:r>
              <a:rPr lang="en-US" dirty="0"/>
              <a:t>Ch. 12 | Transportation</a:t>
            </a:r>
          </a:p>
        </p:txBody>
      </p:sp>
    </p:spTree>
    <p:extLst>
      <p:ext uri="{BB962C8B-B14F-4D97-AF65-F5344CB8AC3E}">
        <p14:creationId xmlns:p14="http://schemas.microsoft.com/office/powerpoint/2010/main" val="416253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67E47955-9BB2-4F47-9BAB-647184AE720D}"/>
              </a:ext>
            </a:extLst>
          </p:cNvPr>
          <p:cNvPicPr>
            <a:picLocks noGrp="1" noChangeAspect="1"/>
          </p:cNvPicPr>
          <p:nvPr>
            <p:ph sz="quarter" idx="10"/>
          </p:nvPr>
        </p:nvPicPr>
        <p:blipFill>
          <a:blip r:embed="rId2" cstate="screen">
            <a:extLst>
              <a:ext uri="{28A0092B-C50C-407E-A947-70E740481C1C}">
                <a14:useLocalDpi xmlns:a14="http://schemas.microsoft.com/office/drawing/2010/main"/>
              </a:ext>
            </a:extLst>
          </a:blip>
          <a:stretch>
            <a:fillRect/>
          </a:stretch>
        </p:blipFill>
        <p:spPr>
          <a:xfrm>
            <a:off x="3887788" y="1423194"/>
            <a:ext cx="4629150" cy="3471862"/>
          </a:xfrm>
        </p:spPr>
      </p:pic>
      <p:sp>
        <p:nvSpPr>
          <p:cNvPr id="3" name="Title 2">
            <a:extLst>
              <a:ext uri="{FF2B5EF4-FFF2-40B4-BE49-F238E27FC236}">
                <a16:creationId xmlns:a16="http://schemas.microsoft.com/office/drawing/2014/main" id="{46ED1AEF-20DB-4278-AB7C-220C988A5F48}"/>
              </a:ext>
            </a:extLst>
          </p:cNvPr>
          <p:cNvSpPr>
            <a:spLocks noGrp="1"/>
          </p:cNvSpPr>
          <p:nvPr>
            <p:ph type="title"/>
          </p:nvPr>
        </p:nvSpPr>
        <p:spPr/>
        <p:txBody>
          <a:bodyPr/>
          <a:lstStyle/>
          <a:p>
            <a:r>
              <a:rPr lang="en-US" dirty="0"/>
              <a:t>Fig. 12.4: Flood Impacts on Colorado Highway </a:t>
            </a:r>
          </a:p>
        </p:txBody>
      </p:sp>
      <p:sp>
        <p:nvSpPr>
          <p:cNvPr id="4" name="Text Placeholder 3">
            <a:extLst>
              <a:ext uri="{FF2B5EF4-FFF2-40B4-BE49-F238E27FC236}">
                <a16:creationId xmlns:a16="http://schemas.microsoft.com/office/drawing/2014/main" id="{2B8F325E-5B96-4E7E-B16D-ADAADD022C43}"/>
              </a:ext>
            </a:extLst>
          </p:cNvPr>
          <p:cNvSpPr>
            <a:spLocks noGrp="1"/>
          </p:cNvSpPr>
          <p:nvPr>
            <p:ph type="body" sz="half" idx="2"/>
          </p:nvPr>
        </p:nvSpPr>
        <p:spPr/>
        <p:txBody>
          <a:bodyPr/>
          <a:lstStyle/>
          <a:p>
            <a:r>
              <a:rPr lang="en-US" dirty="0"/>
              <a:t>Flooding events can result in serious damage to road infrastructure. Here, debris flow covers US Highway 14 (Poudre Canyon) after the High Park Fire in 2012. </a:t>
            </a:r>
            <a:r>
              <a:rPr lang="en-US" i="1" dirty="0"/>
              <a:t>Photo credit: Justin Pipe, Colorado Department of Transportation.</a:t>
            </a:r>
          </a:p>
        </p:txBody>
      </p:sp>
      <p:sp>
        <p:nvSpPr>
          <p:cNvPr id="5" name="Text Placeholder 4">
            <a:extLst>
              <a:ext uri="{FF2B5EF4-FFF2-40B4-BE49-F238E27FC236}">
                <a16:creationId xmlns:a16="http://schemas.microsoft.com/office/drawing/2014/main" id="{B36E7DC8-0FEF-4CD3-9855-FAE970653115}"/>
              </a:ext>
            </a:extLst>
          </p:cNvPr>
          <p:cNvSpPr>
            <a:spLocks noGrp="1"/>
          </p:cNvSpPr>
          <p:nvPr>
            <p:ph type="body" sz="quarter" idx="12"/>
          </p:nvPr>
        </p:nvSpPr>
        <p:spPr/>
        <p:txBody>
          <a:bodyPr/>
          <a:lstStyle/>
          <a:p>
            <a:r>
              <a:rPr lang="en-US" dirty="0"/>
              <a:t>Ch. 12 | Transportation</a:t>
            </a:r>
          </a:p>
        </p:txBody>
      </p:sp>
    </p:spTree>
    <p:extLst>
      <p:ext uri="{BB962C8B-B14F-4D97-AF65-F5344CB8AC3E}">
        <p14:creationId xmlns:p14="http://schemas.microsoft.com/office/powerpoint/2010/main" val="189222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3E1E36F-EB01-4E89-885E-9E299C4D8507}"/>
              </a:ext>
            </a:extLst>
          </p:cNvPr>
          <p:cNvSpPr>
            <a:spLocks noGrp="1"/>
          </p:cNvSpPr>
          <p:nvPr>
            <p:ph type="body" sz="quarter" idx="10"/>
          </p:nvPr>
        </p:nvSpPr>
        <p:spPr/>
        <p:txBody>
          <a:bodyPr/>
          <a:lstStyle/>
          <a:p>
            <a:r>
              <a:rPr lang="en-US" dirty="0"/>
              <a:t>Chapter Author Team</a:t>
            </a:r>
          </a:p>
        </p:txBody>
      </p:sp>
      <p:sp>
        <p:nvSpPr>
          <p:cNvPr id="3" name="Text Placeholder 2">
            <a:extLst>
              <a:ext uri="{FF2B5EF4-FFF2-40B4-BE49-F238E27FC236}">
                <a16:creationId xmlns:a16="http://schemas.microsoft.com/office/drawing/2014/main" id="{7DAC2663-B281-4FC0-9D2A-8A31EC4C0883}"/>
              </a:ext>
            </a:extLst>
          </p:cNvPr>
          <p:cNvSpPr>
            <a:spLocks noGrp="1"/>
          </p:cNvSpPr>
          <p:nvPr>
            <p:ph type="body" sz="quarter" idx="11"/>
          </p:nvPr>
        </p:nvSpPr>
        <p:spPr/>
        <p:txBody>
          <a:bodyPr/>
          <a:lstStyle/>
          <a:p>
            <a:r>
              <a:rPr lang="en-US" dirty="0"/>
              <a:t>12</a:t>
            </a:r>
          </a:p>
        </p:txBody>
      </p:sp>
      <p:sp>
        <p:nvSpPr>
          <p:cNvPr id="4" name="Text Placeholder 3">
            <a:extLst>
              <a:ext uri="{FF2B5EF4-FFF2-40B4-BE49-F238E27FC236}">
                <a16:creationId xmlns:a16="http://schemas.microsoft.com/office/drawing/2014/main" id="{05962D2C-DE79-467A-8DA9-06B9ACEBABE2}"/>
              </a:ext>
            </a:extLst>
          </p:cNvPr>
          <p:cNvSpPr>
            <a:spLocks noGrp="1"/>
          </p:cNvSpPr>
          <p:nvPr>
            <p:ph type="body" sz="quarter" idx="12"/>
          </p:nvPr>
        </p:nvSpPr>
        <p:spPr/>
        <p:txBody>
          <a:bodyPr/>
          <a:lstStyle/>
          <a:p>
            <a:r>
              <a:rPr lang="en-US" dirty="0"/>
              <a:t>Ch. 12 | Transportation</a:t>
            </a:r>
          </a:p>
        </p:txBody>
      </p:sp>
      <p:sp>
        <p:nvSpPr>
          <p:cNvPr id="5" name="Content Placeholder 4">
            <a:extLst>
              <a:ext uri="{FF2B5EF4-FFF2-40B4-BE49-F238E27FC236}">
                <a16:creationId xmlns:a16="http://schemas.microsoft.com/office/drawing/2014/main" id="{D4A5732F-95B1-46D8-B75A-D3E4A7B780F9}"/>
              </a:ext>
            </a:extLst>
          </p:cNvPr>
          <p:cNvSpPr>
            <a:spLocks noGrp="1"/>
          </p:cNvSpPr>
          <p:nvPr>
            <p:ph idx="13"/>
          </p:nvPr>
        </p:nvSpPr>
        <p:spPr>
          <a:xfrm>
            <a:off x="628650" y="1825625"/>
            <a:ext cx="7886700" cy="4351337"/>
          </a:xfrm>
        </p:spPr>
        <p:txBody>
          <a:bodyPr>
            <a:noAutofit/>
          </a:bodyPr>
          <a:lstStyle/>
          <a:p>
            <a:pPr marL="228600" indent="-228600">
              <a:spcBef>
                <a:spcPts val="600"/>
              </a:spcBef>
              <a:spcAft>
                <a:spcPts val="300"/>
              </a:spcAft>
            </a:pPr>
            <a:r>
              <a:rPr lang="en-US" b="1" dirty="0">
                <a:solidFill>
                  <a:srgbClr val="3D88A8"/>
                </a:solidFill>
              </a:rPr>
              <a:t>Federal Coordinating Lead Author</a:t>
            </a:r>
          </a:p>
          <a:p>
            <a:pPr marL="228600" indent="-228600">
              <a:spcAft>
                <a:spcPts val="300"/>
              </a:spcAft>
            </a:pPr>
            <a:r>
              <a:rPr lang="en-US" sz="1800" b="1" dirty="0"/>
              <a:t>Michael Culp</a:t>
            </a:r>
            <a:r>
              <a:rPr lang="en-US" sz="1800" b="1" i="1" dirty="0"/>
              <a:t>, </a:t>
            </a:r>
            <a:r>
              <a:rPr lang="en-US" sz="1800" i="1" dirty="0"/>
              <a:t>U.S. Department of Transportation, Federal Highway Administration</a:t>
            </a:r>
          </a:p>
          <a:p>
            <a:pPr marL="228600" indent="-228600">
              <a:spcBef>
                <a:spcPts val="600"/>
              </a:spcBef>
              <a:spcAft>
                <a:spcPts val="300"/>
              </a:spcAft>
            </a:pPr>
            <a:r>
              <a:rPr lang="en-US" b="1" dirty="0">
                <a:solidFill>
                  <a:srgbClr val="3D88A8"/>
                </a:solidFill>
              </a:rPr>
              <a:t>Chapter Lead</a:t>
            </a:r>
            <a:endParaRPr lang="en-US" b="1" i="1" dirty="0"/>
          </a:p>
          <a:p>
            <a:pPr marL="228600" indent="-228600">
              <a:spcAft>
                <a:spcPts val="300"/>
              </a:spcAft>
            </a:pPr>
            <a:r>
              <a:rPr lang="en-US" sz="1800" b="1" dirty="0"/>
              <a:t>Jennifer M. Jacobs, </a:t>
            </a:r>
            <a:r>
              <a:rPr lang="en-US" sz="1800" i="1" dirty="0"/>
              <a:t>University of New Hampshire</a:t>
            </a:r>
          </a:p>
          <a:p>
            <a:pPr marL="228600" indent="-228600">
              <a:spcBef>
                <a:spcPts val="600"/>
              </a:spcBef>
              <a:spcAft>
                <a:spcPts val="300"/>
              </a:spcAft>
            </a:pPr>
            <a:r>
              <a:rPr lang="en-US" b="1" dirty="0">
                <a:solidFill>
                  <a:srgbClr val="3D88A8"/>
                </a:solidFill>
              </a:rPr>
              <a:t>Chapter Authors</a:t>
            </a:r>
          </a:p>
          <a:p>
            <a:pPr marL="228600" indent="-228600">
              <a:spcAft>
                <a:spcPts val="300"/>
              </a:spcAft>
            </a:pPr>
            <a:r>
              <a:rPr lang="en-US" sz="1800" b="1" dirty="0"/>
              <a:t>Lia </a:t>
            </a:r>
            <a:r>
              <a:rPr lang="en-US" sz="1800" b="1" dirty="0" err="1"/>
              <a:t>Cattaneo</a:t>
            </a:r>
            <a:r>
              <a:rPr lang="en-US" sz="1800" b="1" dirty="0"/>
              <a:t>, </a:t>
            </a:r>
            <a:r>
              <a:rPr lang="en-US" sz="1800" i="1" dirty="0"/>
              <a:t>Harvard University (formerly U.S. Department of Transportation)</a:t>
            </a:r>
          </a:p>
          <a:p>
            <a:pPr marL="228600" indent="-228600">
              <a:spcAft>
                <a:spcPts val="300"/>
              </a:spcAft>
            </a:pPr>
            <a:r>
              <a:rPr lang="en-US" sz="1800" b="1" dirty="0"/>
              <a:t>Paul </a:t>
            </a:r>
            <a:r>
              <a:rPr lang="en-US" sz="1800" b="1" dirty="0" err="1"/>
              <a:t>Chinowsky</a:t>
            </a:r>
            <a:r>
              <a:rPr lang="en-US" sz="1800" b="1" dirty="0"/>
              <a:t>, </a:t>
            </a:r>
            <a:r>
              <a:rPr lang="en-US" sz="1800" i="1" dirty="0"/>
              <a:t>University of Colorado Boulder</a:t>
            </a:r>
          </a:p>
          <a:p>
            <a:pPr marL="228600" indent="-228600">
              <a:spcAft>
                <a:spcPts val="300"/>
              </a:spcAft>
            </a:pPr>
            <a:r>
              <a:rPr lang="en-US" sz="1800" b="1" dirty="0"/>
              <a:t>Anne Choate, </a:t>
            </a:r>
            <a:r>
              <a:rPr lang="en-US" sz="1800" i="1" dirty="0"/>
              <a:t>ICF</a:t>
            </a:r>
          </a:p>
          <a:p>
            <a:pPr marL="228600" indent="-228600">
              <a:spcAft>
                <a:spcPts val="300"/>
              </a:spcAft>
            </a:pPr>
            <a:r>
              <a:rPr lang="en-US" sz="1800" b="1" dirty="0"/>
              <a:t>Susanne </a:t>
            </a:r>
            <a:r>
              <a:rPr lang="en-US" sz="1800" b="1" dirty="0" err="1"/>
              <a:t>DesRoches</a:t>
            </a:r>
            <a:r>
              <a:rPr lang="en-US" sz="1800" b="1" dirty="0"/>
              <a:t>, </a:t>
            </a:r>
            <a:r>
              <a:rPr lang="en-US" sz="1800" i="1" dirty="0"/>
              <a:t>New York City Mayor’s Office of Recovery and Resiliency and Office of Sustainability</a:t>
            </a:r>
          </a:p>
          <a:p>
            <a:pPr marL="228600" indent="-228600">
              <a:spcAft>
                <a:spcPts val="300"/>
              </a:spcAft>
            </a:pPr>
            <a:r>
              <a:rPr lang="en-US" sz="1800" b="1" dirty="0"/>
              <a:t>Scott Douglass, </a:t>
            </a:r>
            <a:r>
              <a:rPr lang="en-US" sz="1800" i="1" dirty="0"/>
              <a:t>South Coast Engineers</a:t>
            </a:r>
          </a:p>
          <a:p>
            <a:pPr marL="228600" indent="-228600">
              <a:spcAft>
                <a:spcPts val="300"/>
              </a:spcAft>
            </a:pPr>
            <a:r>
              <a:rPr lang="en-US" sz="1800" b="1" dirty="0"/>
              <a:t>Rawlings Miller, </a:t>
            </a:r>
            <a:r>
              <a:rPr lang="en-US" sz="1800" i="1" dirty="0"/>
              <a:t>WSP, (formerly U.S. Department of Transportation Volpe Center)</a:t>
            </a:r>
          </a:p>
          <a:p>
            <a:pPr marL="228600" indent="-228600">
              <a:spcBef>
                <a:spcPts val="600"/>
              </a:spcBef>
              <a:spcAft>
                <a:spcPts val="300"/>
              </a:spcAft>
            </a:pPr>
            <a:r>
              <a:rPr lang="en-US" b="1" dirty="0">
                <a:solidFill>
                  <a:srgbClr val="3D88A8"/>
                </a:solidFill>
              </a:rPr>
              <a:t>Review Editor</a:t>
            </a:r>
          </a:p>
          <a:p>
            <a:pPr marL="228600" indent="-228600">
              <a:spcAft>
                <a:spcPts val="300"/>
              </a:spcAft>
            </a:pPr>
            <a:r>
              <a:rPr lang="en-US" sz="1800" b="1" dirty="0"/>
              <a:t>Jesse Keenan, </a:t>
            </a:r>
            <a:r>
              <a:rPr lang="en-US" sz="1800" i="1" dirty="0"/>
              <a:t>Harvard University </a:t>
            </a:r>
          </a:p>
        </p:txBody>
      </p:sp>
    </p:spTree>
    <p:extLst>
      <p:ext uri="{BB962C8B-B14F-4D97-AF65-F5344CB8AC3E}">
        <p14:creationId xmlns:p14="http://schemas.microsoft.com/office/powerpoint/2010/main" val="8893330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8160560-108D-4A61-A989-FE4F5CB28C2B}" vid="{BDD4641C-16D2-4D34-A5AE-8EADF1B3B8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NCA4_NationalTopic_template</Template>
  <TotalTime>87</TotalTime>
  <Words>1147</Words>
  <Application>Microsoft Macintosh PowerPoint</Application>
  <PresentationFormat>On-screen Show (4:3)</PresentationFormat>
  <Paragraphs>58</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Fig. 12.1: U.S. Transportation Assets and Goals at Risk </vt:lpstr>
      <vt:lpstr>Fig. 12.2: Annual Vehicle-Hours of Delay Due to High Tide Flooding </vt:lpstr>
      <vt:lpstr>Fig. 12.3: Transportation Vulnerability and Risk Assessments</vt:lpstr>
      <vt:lpstr>Fig. 12.4: Flood Impacts on Colorado Highway </vt:lpstr>
      <vt:lpstr>PowerPoint Presentation</vt:lpstr>
      <vt:lpstr>PowerPoint Presentation</vt:lpstr>
      <vt:lpstr>PowerPoint Presentation</vt:lpstr>
    </vt:vector>
  </TitlesOfParts>
  <Company>ICFI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Dzaugis, Matt</dc:creator>
  <cp:lastModifiedBy>Kristin Lewis</cp:lastModifiedBy>
  <cp:revision>20</cp:revision>
  <dcterms:created xsi:type="dcterms:W3CDTF">2018-11-13T20:30:50Z</dcterms:created>
  <dcterms:modified xsi:type="dcterms:W3CDTF">2018-11-20T17:26:45Z</dcterms:modified>
</cp:coreProperties>
</file>