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72" r:id="rId7"/>
    <p:sldId id="262" r:id="rId8"/>
    <p:sldId id="263" r:id="rId9"/>
    <p:sldId id="261" r:id="rId10"/>
    <p:sldId id="264" r:id="rId11"/>
    <p:sldId id="265" r:id="rId12"/>
    <p:sldId id="266" r:id="rId13"/>
    <p:sldId id="269" r:id="rId14"/>
    <p:sldId id="273"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7ED"/>
    <a:srgbClr val="372655"/>
    <a:srgbClr val="3D88A8"/>
    <a:srgbClr val="6D5B97"/>
    <a:srgbClr val="102268"/>
    <a:srgbClr val="096BA3"/>
    <a:srgbClr val="0F9EFB"/>
    <a:srgbClr val="385623"/>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6" autoAdjust="0"/>
    <p:restoredTop sz="80096" autoAdjust="0"/>
  </p:normalViewPr>
  <p:slideViewPr>
    <p:cSldViewPr snapToGrid="0" snapToObjects="1" showGuides="1">
      <p:cViewPr varScale="1">
        <p:scale>
          <a:sx n="85" d="100"/>
          <a:sy n="85" d="100"/>
        </p:scale>
        <p:origin x="22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a:t>
            </a:r>
            <a:r>
              <a:rPr lang="en-US" sz="1200" kern="1200" dirty="0" err="1">
                <a:solidFill>
                  <a:schemeClr val="tx1"/>
                </a:solidFill>
                <a:effectLst/>
                <a:latin typeface="+mn-lt"/>
                <a:ea typeface="+mn-ea"/>
                <a:cs typeface="+mn-cs"/>
              </a:rPr>
              <a:t>Groffman</a:t>
            </a:r>
            <a:r>
              <a:rPr lang="en-US" sz="1200" kern="1200" dirty="0">
                <a:solidFill>
                  <a:schemeClr val="tx1"/>
                </a:solidFill>
                <a:effectLst/>
                <a:latin typeface="+mn-lt"/>
                <a:ea typeface="+mn-ea"/>
                <a:cs typeface="+mn-cs"/>
              </a:rPr>
              <a:t>, P.M., P. </a:t>
            </a:r>
            <a:r>
              <a:rPr lang="en-US" sz="1200" kern="1200" dirty="0" err="1">
                <a:solidFill>
                  <a:schemeClr val="tx1"/>
                </a:solidFill>
                <a:effectLst/>
                <a:latin typeface="+mn-lt"/>
                <a:ea typeface="+mn-ea"/>
                <a:cs typeface="+mn-cs"/>
              </a:rPr>
              <a:t>Kareiva</a:t>
            </a:r>
            <a:r>
              <a:rPr lang="en-US" sz="1200" kern="1200" dirty="0">
                <a:solidFill>
                  <a:schemeClr val="tx1"/>
                </a:solidFill>
                <a:effectLst/>
                <a:latin typeface="+mn-lt"/>
                <a:ea typeface="+mn-ea"/>
                <a:cs typeface="+mn-cs"/>
              </a:rPr>
              <a:t>, S. Carter, N.B. Grimm, J. Lawler, M. Mack, V. </a:t>
            </a:r>
            <a:r>
              <a:rPr lang="en-US" sz="1200" kern="1200" dirty="0" err="1">
                <a:solidFill>
                  <a:schemeClr val="tx1"/>
                </a:solidFill>
                <a:effectLst/>
                <a:latin typeface="+mn-lt"/>
                <a:ea typeface="+mn-ea"/>
                <a:cs typeface="+mn-cs"/>
              </a:rPr>
              <a:t>Matzek</a:t>
            </a:r>
            <a:r>
              <a:rPr lang="en-US" sz="1200" kern="1200" dirty="0">
                <a:solidFill>
                  <a:schemeClr val="tx1"/>
                </a:solidFill>
                <a:effectLst/>
                <a:latin typeface="+mn-lt"/>
                <a:ea typeface="+mn-ea"/>
                <a:cs typeface="+mn-cs"/>
              </a:rPr>
              <a:t>, and H. </a:t>
            </a:r>
            <a:r>
              <a:rPr lang="en-US" sz="1200" kern="1200" dirty="0" err="1">
                <a:solidFill>
                  <a:schemeClr val="tx1"/>
                </a:solidFill>
                <a:effectLst/>
                <a:latin typeface="+mn-lt"/>
                <a:ea typeface="+mn-ea"/>
                <a:cs typeface="+mn-cs"/>
              </a:rPr>
              <a:t>Tallis</a:t>
            </a:r>
            <a:r>
              <a:rPr lang="en-US" sz="1200" kern="1200" dirty="0">
                <a:solidFill>
                  <a:schemeClr val="tx1"/>
                </a:solidFill>
                <a:effectLst/>
                <a:latin typeface="+mn-lt"/>
                <a:ea typeface="+mn-ea"/>
                <a:cs typeface="+mn-cs"/>
              </a:rPr>
              <a:t>, 2014: Ch. 8: Ecosystems, Biodiversity, and Ecosystem Services. </a:t>
            </a:r>
            <a:r>
              <a:rPr lang="en-US" sz="1200" i="1" kern="1200" dirty="0">
                <a:solidFill>
                  <a:schemeClr val="tx1"/>
                </a:solidFill>
                <a:effectLst/>
                <a:latin typeface="+mn-lt"/>
                <a:ea typeface="+mn-ea"/>
                <a:cs typeface="+mn-cs"/>
              </a:rPr>
              <a:t>Climate Change Impacts in the United States: The Third National Climate Assessment</a:t>
            </a:r>
            <a:r>
              <a:rPr lang="en-US" sz="1200" kern="1200" dirty="0">
                <a:solidFill>
                  <a:schemeClr val="tx1"/>
                </a:solidFill>
                <a:effectLst/>
                <a:latin typeface="+mn-lt"/>
                <a:ea typeface="+mn-ea"/>
                <a:cs typeface="+mn-cs"/>
              </a:rPr>
              <a:t>. Melillo, J.M., </a:t>
            </a:r>
            <a:r>
              <a:rPr lang="en-US" sz="1200" kern="1200" dirty="0" err="1">
                <a:solidFill>
                  <a:schemeClr val="tx1"/>
                </a:solidFill>
                <a:effectLst/>
                <a:latin typeface="+mn-lt"/>
                <a:ea typeface="+mn-ea"/>
                <a:cs typeface="+mn-cs"/>
              </a:rPr>
              <a:t>Terese</a:t>
            </a:r>
            <a:r>
              <a:rPr lang="en-US" sz="1200" kern="1200" dirty="0">
                <a:solidFill>
                  <a:schemeClr val="tx1"/>
                </a:solidFill>
                <a:effectLst/>
                <a:latin typeface="+mn-lt"/>
                <a:ea typeface="+mn-ea"/>
                <a:cs typeface="+mn-cs"/>
              </a:rPr>
              <a:t> (T.C.) Richmond, and G.W. </a:t>
            </a:r>
            <a:r>
              <a:rPr lang="en-US" sz="1200" kern="1200" dirty="0" err="1">
                <a:solidFill>
                  <a:schemeClr val="tx1"/>
                </a:solidFill>
                <a:effectLst/>
                <a:latin typeface="+mn-lt"/>
                <a:ea typeface="+mn-ea"/>
                <a:cs typeface="+mn-cs"/>
              </a:rPr>
              <a:t>Yohe</a:t>
            </a:r>
            <a:r>
              <a:rPr lang="en-US" sz="1200" kern="1200" dirty="0">
                <a:solidFill>
                  <a:schemeClr val="tx1"/>
                </a:solidFill>
                <a:effectLst/>
                <a:latin typeface="+mn-lt"/>
                <a:ea typeface="+mn-ea"/>
                <a:cs typeface="+mn-cs"/>
              </a:rPr>
              <a:t>, Eds. U.S. Global Change Research Program, Washington, DC, 195-219.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/10.7930/J0TD9V7H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292568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Kovach, R.P., C.C. </a:t>
            </a:r>
            <a:r>
              <a:rPr lang="en-US" dirty="0" err="1"/>
              <a:t>Muhlfeld</a:t>
            </a:r>
            <a:r>
              <a:rPr lang="en-US" dirty="0"/>
              <a:t>, A.A. Wade, B.K. Hand, D.C. Whited, P.W. </a:t>
            </a:r>
            <a:r>
              <a:rPr lang="en-US" dirty="0" err="1"/>
              <a:t>DeHaan</a:t>
            </a:r>
            <a:r>
              <a:rPr lang="en-US" dirty="0"/>
              <a:t>, R. Al-</a:t>
            </a:r>
            <a:r>
              <a:rPr lang="en-US" dirty="0" err="1"/>
              <a:t>Chokhachy</a:t>
            </a:r>
            <a:r>
              <a:rPr lang="en-US" dirty="0"/>
              <a:t>, and G. </a:t>
            </a:r>
            <a:r>
              <a:rPr lang="en-US" dirty="0" err="1"/>
              <a:t>Luikart</a:t>
            </a:r>
            <a:r>
              <a:rPr lang="en-US" dirty="0"/>
              <a:t>, 2015: Genetic diversity is related to climatic variation and vulnerability in threatened bull trout. Global Change Biology, 21 (7), 2510-2524. http://</a:t>
            </a:r>
            <a:r>
              <a:rPr lang="en-US" dirty="0" err="1"/>
              <a:t>dx.doi.org</a:t>
            </a:r>
            <a:r>
              <a:rPr lang="en-US" dirty="0"/>
              <a:t>/10.1111/gcb.12850</a:t>
            </a:r>
          </a:p>
        </p:txBody>
      </p:sp>
      <p:sp>
        <p:nvSpPr>
          <p:cNvPr id="4" name="Slide Number Placeholder 3"/>
          <p:cNvSpPr>
            <a:spLocks noGrp="1"/>
          </p:cNvSpPr>
          <p:nvPr>
            <p:ph type="sldNum" sz="quarter" idx="10"/>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5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Ault, T.R., M.D. Schwartz, R. </a:t>
            </a:r>
            <a:r>
              <a:rPr lang="en-US" dirty="0" err="1"/>
              <a:t>Zurita-Milla</a:t>
            </a:r>
            <a:r>
              <a:rPr lang="en-US" dirty="0"/>
              <a:t>, J.F. </a:t>
            </a:r>
            <a:r>
              <a:rPr lang="en-US" dirty="0" err="1"/>
              <a:t>Weltzin</a:t>
            </a:r>
            <a:r>
              <a:rPr lang="en-US" dirty="0"/>
              <a:t>, and J.L. Betancourt, 2015: Trends and natural variability of spring onset in the coterminous United States as evaluated by a new gridded dataset of spring indices. Journal of Climate, 28 (21), 8363-8378. http://</a:t>
            </a:r>
            <a:r>
              <a:rPr lang="en-US" dirty="0" err="1"/>
              <a:t>dx.doi.org</a:t>
            </a:r>
            <a:r>
              <a:rPr lang="en-US" dirty="0"/>
              <a:t>/10.1175/jcli-d-14-00736.1</a:t>
            </a:r>
          </a:p>
        </p:txBody>
      </p:sp>
      <p:sp>
        <p:nvSpPr>
          <p:cNvPr id="4" name="Slide Number Placeholder 3"/>
          <p:cNvSpPr>
            <a:spLocks noGrp="1"/>
          </p:cNvSpPr>
          <p:nvPr>
            <p:ph type="sldNum" sz="quarter" idx="10"/>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229153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77: Grieve, B.D., E.N. </a:t>
            </a:r>
            <a:r>
              <a:rPr lang="en-US" dirty="0" err="1"/>
              <a:t>Curchitser</a:t>
            </a:r>
            <a:r>
              <a:rPr lang="en-US" dirty="0"/>
              <a:t>, and R.R. </a:t>
            </a:r>
            <a:r>
              <a:rPr lang="en-US" dirty="0" err="1"/>
              <a:t>Rykaczewski</a:t>
            </a:r>
            <a:r>
              <a:rPr lang="en-US" dirty="0"/>
              <a:t>, 2016: Range expansion of the invasive lionfish in the Northwest Atlantic with climate change. Marine Ecology Progress Series, 546, 225-237. http://</a:t>
            </a:r>
            <a:r>
              <a:rPr lang="en-US" dirty="0" err="1"/>
              <a:t>dx.doi.org</a:t>
            </a:r>
            <a:r>
              <a:rPr lang="en-US" dirty="0"/>
              <a:t>/10.3354/meps11638</a:t>
            </a:r>
          </a:p>
        </p:txBody>
      </p:sp>
      <p:sp>
        <p:nvSpPr>
          <p:cNvPr id="4" name="Slide Number Placeholder 3"/>
          <p:cNvSpPr>
            <a:spLocks noGrp="1"/>
          </p:cNvSpPr>
          <p:nvPr>
            <p:ph type="sldNum" sz="quarter" idx="10"/>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256237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300337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179: Hsiang, S., R. Kopp, A. </a:t>
            </a:r>
            <a:r>
              <a:rPr lang="en-US" dirty="0" err="1"/>
              <a:t>Jina</a:t>
            </a:r>
            <a:r>
              <a:rPr lang="en-US" dirty="0"/>
              <a:t>, J. Rising, M. Delgado, S. Mohan, D.J. Rasmussen, R. Muir-Wood, P. Wilson, M. Oppenheimer, K. Larsen, and T. Houser, 2017: Estimating economic damage from climate change in the United States. Science, 356 (6345), 1362-1369. http://dx.doi.org/10.1126/science.aal4369</a:t>
            </a:r>
          </a:p>
        </p:txBody>
      </p:sp>
      <p:sp>
        <p:nvSpPr>
          <p:cNvPr id="4" name="Slide Number Placeholder 3"/>
          <p:cNvSpPr>
            <a:spLocks noGrp="1"/>
          </p:cNvSpPr>
          <p:nvPr>
            <p:ph type="sldNum" sz="quarter" idx="10"/>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198488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15</a:t>
            </a:fld>
            <a:endParaRPr lang="en-US"/>
          </a:p>
        </p:txBody>
      </p:sp>
    </p:spTree>
    <p:extLst>
      <p:ext uri="{BB962C8B-B14F-4D97-AF65-F5344CB8AC3E}">
        <p14:creationId xmlns:p14="http://schemas.microsoft.com/office/powerpoint/2010/main" val="2029730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02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baseline="0">
                <a:solidFill>
                  <a:srgbClr val="3D88A8"/>
                </a:solidFill>
                <a:latin typeface="+mj-lt"/>
              </a:defRPr>
            </a:lvl1pPr>
          </a:lstStyle>
          <a:p>
            <a:pPr lvl="0"/>
            <a:r>
              <a:rPr lang="en-US" dirty="0"/>
              <a:t>Click to edit 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3D88A8"/>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4747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2"/>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457200"/>
            <a:ext cx="2949178" cy="1600200"/>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2057400"/>
            <a:ext cx="2949178" cy="3811588"/>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409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83318"/>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80" r:id="rId4"/>
    <p:sldLayoutId id="2147483664" r:id="rId5"/>
    <p:sldLayoutId id="2147483669" r:id="rId6"/>
    <p:sldLayoutId id="2147483675"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dx.doi.org/10.3354/meps1163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nca2018.globalchange.gov/chapter/7#fig-7-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dx.doi.org/10.1126/science.aal436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doi.org/10.7930/NCA4.2018.CH7"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x.doi.org/10.7930/J0TD9V7H"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dx.doi.org/10.1111/gcb.1285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dx.doi.org/10.1175/jcli-d-14-0073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5"/>
          </p:nvPr>
        </p:nvSpPr>
        <p:spPr/>
        <p:txBody>
          <a:bodyPr/>
          <a:lstStyle/>
          <a:p>
            <a:r>
              <a:rPr lang="en-US" dirty="0"/>
              <a:t>Chapter 7 | Ecosystems, Ecosystem Services, and Biodiversity</a:t>
            </a:r>
          </a:p>
        </p:txBody>
      </p:sp>
    </p:spTree>
    <p:extLst>
      <p:ext uri="{BB962C8B-B14F-4D97-AF65-F5344CB8AC3E}">
        <p14:creationId xmlns:p14="http://schemas.microsoft.com/office/powerpoint/2010/main" val="32520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7570D83-A128-40EE-9684-9A00BC36761B}"/>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591597" y="937243"/>
            <a:ext cx="7946825" cy="2441660"/>
          </a:xfrm>
        </p:spPr>
      </p:pic>
      <p:sp>
        <p:nvSpPr>
          <p:cNvPr id="3" name="Title 2">
            <a:extLst>
              <a:ext uri="{FF2B5EF4-FFF2-40B4-BE49-F238E27FC236}">
                <a16:creationId xmlns:a16="http://schemas.microsoft.com/office/drawing/2014/main" id="{520D915A-9E89-43A5-91AE-3C3C71544418}"/>
              </a:ext>
            </a:extLst>
          </p:cNvPr>
          <p:cNvSpPr>
            <a:spLocks noGrp="1"/>
          </p:cNvSpPr>
          <p:nvPr>
            <p:ph type="title"/>
          </p:nvPr>
        </p:nvSpPr>
        <p:spPr/>
        <p:txBody>
          <a:bodyPr/>
          <a:lstStyle/>
          <a:p>
            <a:r>
              <a:rPr lang="en-US" dirty="0"/>
              <a:t>Fig. 7.4: Projected Range Expansion of Invasive Lionfish</a:t>
            </a:r>
          </a:p>
        </p:txBody>
      </p:sp>
      <p:sp>
        <p:nvSpPr>
          <p:cNvPr id="4" name="Text Placeholder 3">
            <a:extLst>
              <a:ext uri="{FF2B5EF4-FFF2-40B4-BE49-F238E27FC236}">
                <a16:creationId xmlns:a16="http://schemas.microsoft.com/office/drawing/2014/main" id="{BF7BB2B2-9D8F-4BCF-B7EC-AC2AE49EB5E9}"/>
              </a:ext>
            </a:extLst>
          </p:cNvPr>
          <p:cNvSpPr>
            <a:spLocks noGrp="1"/>
          </p:cNvSpPr>
          <p:nvPr>
            <p:ph type="body" sz="half" idx="2"/>
          </p:nvPr>
        </p:nvSpPr>
        <p:spPr/>
        <p:txBody>
          <a:bodyPr>
            <a:normAutofit fontScale="77500" lnSpcReduction="20000"/>
          </a:bodyPr>
          <a:lstStyle/>
          <a:p>
            <a:r>
              <a:rPr lang="en-US" dirty="0"/>
              <a:t>Lionfish, native to the Pacific Ocean, are an invasive species in the Atlantic. Their range is projected to expand closer to (a) the U.S. Atlantic coastline as a result of climate change. The maps show projected range expansion of the invasive lionfish in the southeast United States by mid-century (green) and end of the century (red), based on (b) the lower and (c) higher scenarios (RCP4.5 and RCP8.5, respectively), as compared to their recently observed range (blue). The projected range shifts under a higher scenario (RCP8.5) represents a 45% increase over the current year-round range. Venomous lionfish are opportunistic, generalist predators that consume a wide variety of invertebrates and fishes and may compete with native predatory fishes. Expansion of their range has the potential to increase the number of stings of divers and fishers. </a:t>
            </a:r>
            <a:r>
              <a:rPr lang="en-US" i="1" dirty="0"/>
              <a:t>Source: adapted from Grieve et al. 2016.</a:t>
            </a:r>
            <a:r>
              <a:rPr lang="en-US" i="1" baseline="30000" dirty="0">
                <a:hlinkClick r:id="rId4"/>
              </a:rPr>
              <a:t>77</a:t>
            </a:r>
            <a:endParaRPr lang="en-US" i="1" baseline="30000" dirty="0"/>
          </a:p>
        </p:txBody>
      </p:sp>
      <p:sp>
        <p:nvSpPr>
          <p:cNvPr id="5" name="Text Placeholder 4">
            <a:extLst>
              <a:ext uri="{FF2B5EF4-FFF2-40B4-BE49-F238E27FC236}">
                <a16:creationId xmlns:a16="http://schemas.microsoft.com/office/drawing/2014/main" id="{8F368A9F-74E4-461F-90B4-E069D7F0C94A}"/>
              </a:ext>
            </a:extLst>
          </p:cNvPr>
          <p:cNvSpPr>
            <a:spLocks noGrp="1"/>
          </p:cNvSpPr>
          <p:nvPr>
            <p:ph type="body" sz="quarter" idx="12"/>
          </p:nvPr>
        </p:nvSpPr>
        <p:spPr/>
        <p:txBody>
          <a:bodyPr/>
          <a:lstStyle/>
          <a:p>
            <a:r>
              <a:rPr lang="en-US" dirty="0"/>
              <a:t>Ch. 7 | Ecosystems, Ecosystem Services, and Biodiversity</a:t>
            </a:r>
          </a:p>
        </p:txBody>
      </p:sp>
    </p:spTree>
    <p:extLst>
      <p:ext uri="{BB962C8B-B14F-4D97-AF65-F5344CB8AC3E}">
        <p14:creationId xmlns:p14="http://schemas.microsoft.com/office/powerpoint/2010/main" val="403834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0AF9C4A-F144-4BFB-A5C7-B2A3AEE49C26}"/>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935250"/>
            <a:ext cx="4629150" cy="4447749"/>
          </a:xfrm>
        </p:spPr>
      </p:pic>
      <p:sp>
        <p:nvSpPr>
          <p:cNvPr id="3" name="Title 2">
            <a:extLst>
              <a:ext uri="{FF2B5EF4-FFF2-40B4-BE49-F238E27FC236}">
                <a16:creationId xmlns:a16="http://schemas.microsoft.com/office/drawing/2014/main" id="{919514FF-AF2C-4E9E-BE40-80C6A0EE96BC}"/>
              </a:ext>
            </a:extLst>
          </p:cNvPr>
          <p:cNvSpPr>
            <a:spLocks noGrp="1"/>
          </p:cNvSpPr>
          <p:nvPr>
            <p:ph type="title"/>
          </p:nvPr>
        </p:nvSpPr>
        <p:spPr/>
        <p:txBody>
          <a:bodyPr/>
          <a:lstStyle/>
          <a:p>
            <a:r>
              <a:rPr lang="en-US" dirty="0"/>
              <a:t>Fig. 7.5: Regional Ecosystems Impacts</a:t>
            </a:r>
          </a:p>
        </p:txBody>
      </p:sp>
      <p:sp>
        <p:nvSpPr>
          <p:cNvPr id="4" name="Text Placeholder 3">
            <a:extLst>
              <a:ext uri="{FF2B5EF4-FFF2-40B4-BE49-F238E27FC236}">
                <a16:creationId xmlns:a16="http://schemas.microsoft.com/office/drawing/2014/main" id="{1B1DB507-BA63-4040-B832-4B62F23C98AE}"/>
              </a:ext>
            </a:extLst>
          </p:cNvPr>
          <p:cNvSpPr>
            <a:spLocks noGrp="1"/>
          </p:cNvSpPr>
          <p:nvPr>
            <p:ph type="body" sz="half" idx="2"/>
          </p:nvPr>
        </p:nvSpPr>
        <p:spPr/>
        <p:txBody>
          <a:bodyPr/>
          <a:lstStyle/>
          <a:p>
            <a:r>
              <a:rPr lang="en-US" dirty="0"/>
              <a:t>This figure shows selected examples of impacts to biodiversity, ecosystems, and ecosystem services that are linked to climate change throughout the United States. See the online version at </a:t>
            </a:r>
            <a:r>
              <a:rPr lang="en-US" dirty="0">
                <a:hlinkClick r:id="rId4"/>
              </a:rPr>
              <a:t>https://nca2018.globalchange.gov/chapter/7#fig-7-5</a:t>
            </a:r>
            <a:r>
              <a:rPr lang="en-US" dirty="0"/>
              <a:t> for more examples. </a:t>
            </a:r>
            <a:endParaRPr lang="en-US" i="1" baseline="30000" dirty="0"/>
          </a:p>
        </p:txBody>
      </p:sp>
      <p:sp>
        <p:nvSpPr>
          <p:cNvPr id="5" name="Text Placeholder 4">
            <a:extLst>
              <a:ext uri="{FF2B5EF4-FFF2-40B4-BE49-F238E27FC236}">
                <a16:creationId xmlns:a16="http://schemas.microsoft.com/office/drawing/2014/main" id="{8206DFAE-9636-4F9A-9BD9-D5FF6501B7D8}"/>
              </a:ext>
            </a:extLst>
          </p:cNvPr>
          <p:cNvSpPr>
            <a:spLocks noGrp="1"/>
          </p:cNvSpPr>
          <p:nvPr>
            <p:ph type="body" sz="quarter" idx="12"/>
          </p:nvPr>
        </p:nvSpPr>
        <p:spPr/>
        <p:txBody>
          <a:bodyPr/>
          <a:lstStyle/>
          <a:p>
            <a:r>
              <a:rPr lang="en-US" dirty="0"/>
              <a:t>Ch. 7 | Ecosystems, Ecosystem Services, and Biodiversity</a:t>
            </a:r>
          </a:p>
        </p:txBody>
      </p:sp>
    </p:spTree>
    <p:extLst>
      <p:ext uri="{BB962C8B-B14F-4D97-AF65-F5344CB8AC3E}">
        <p14:creationId xmlns:p14="http://schemas.microsoft.com/office/powerpoint/2010/main" val="82786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02C7A8C-DCC1-42C7-A2FF-073A67B4EB68}"/>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283011" y="535016"/>
            <a:ext cx="4581153" cy="2859030"/>
          </a:xfrm>
        </p:spPr>
      </p:pic>
      <p:sp>
        <p:nvSpPr>
          <p:cNvPr id="3" name="Title 2">
            <a:extLst>
              <a:ext uri="{FF2B5EF4-FFF2-40B4-BE49-F238E27FC236}">
                <a16:creationId xmlns:a16="http://schemas.microsoft.com/office/drawing/2014/main" id="{9A42BCDF-E576-4043-8E4C-F281A91FA3FD}"/>
              </a:ext>
            </a:extLst>
          </p:cNvPr>
          <p:cNvSpPr>
            <a:spLocks noGrp="1"/>
          </p:cNvSpPr>
          <p:nvPr>
            <p:ph type="title"/>
          </p:nvPr>
        </p:nvSpPr>
        <p:spPr/>
        <p:txBody>
          <a:bodyPr/>
          <a:lstStyle/>
          <a:p>
            <a:r>
              <a:rPr lang="en-US" dirty="0"/>
              <a:t>Fig. 7.6: Agricultural Productivity</a:t>
            </a:r>
          </a:p>
        </p:txBody>
      </p:sp>
      <p:sp>
        <p:nvSpPr>
          <p:cNvPr id="4" name="Text Placeholder 3">
            <a:extLst>
              <a:ext uri="{FF2B5EF4-FFF2-40B4-BE49-F238E27FC236}">
                <a16:creationId xmlns:a16="http://schemas.microsoft.com/office/drawing/2014/main" id="{36DA196D-D947-43B5-A9D5-12A2F4E72831}"/>
              </a:ext>
            </a:extLst>
          </p:cNvPr>
          <p:cNvSpPr>
            <a:spLocks noGrp="1"/>
          </p:cNvSpPr>
          <p:nvPr>
            <p:ph type="body" sz="half" idx="2"/>
          </p:nvPr>
        </p:nvSpPr>
        <p:spPr/>
        <p:txBody>
          <a:bodyPr>
            <a:normAutofit fontScale="92500"/>
          </a:bodyPr>
          <a:lstStyle/>
          <a:p>
            <a:r>
              <a:rPr lang="en-US" dirty="0"/>
              <a:t>The figure shows the projected percent change in the yield of corn, wheat, soybeans, and cotton during the period 2080–2099. Units represent average percent change in yields under the higher scenario (RCP8.5) as compared to a scenario of no additional climate change. Warmer colors (negative percent change) indicate large projected declines in yields; cooler colors (green) indicate moderate projected increases in yields. </a:t>
            </a:r>
            <a:r>
              <a:rPr lang="en-US" i="1" dirty="0"/>
              <a:t>Source: adapted from Hsiang et al. 2017.</a:t>
            </a:r>
            <a:r>
              <a:rPr lang="en-US" i="1" baseline="30000" dirty="0">
                <a:hlinkClick r:id="rId4"/>
              </a:rPr>
              <a:t>179</a:t>
            </a:r>
            <a:r>
              <a:rPr lang="en-US" i="1" dirty="0"/>
              <a:t> Data were not available for the U.S. Caribbean, Alaska, or Hawai‘i and U.S.-Affiliated Pacific Islands regions.</a:t>
            </a:r>
          </a:p>
        </p:txBody>
      </p:sp>
      <p:sp>
        <p:nvSpPr>
          <p:cNvPr id="5" name="Text Placeholder 4">
            <a:extLst>
              <a:ext uri="{FF2B5EF4-FFF2-40B4-BE49-F238E27FC236}">
                <a16:creationId xmlns:a16="http://schemas.microsoft.com/office/drawing/2014/main" id="{F9E770A6-10AA-47BD-9642-D401DA40A7BC}"/>
              </a:ext>
            </a:extLst>
          </p:cNvPr>
          <p:cNvSpPr>
            <a:spLocks noGrp="1"/>
          </p:cNvSpPr>
          <p:nvPr>
            <p:ph type="body" sz="quarter" idx="12"/>
          </p:nvPr>
        </p:nvSpPr>
        <p:spPr/>
        <p:txBody>
          <a:bodyPr/>
          <a:lstStyle/>
          <a:p>
            <a:r>
              <a:rPr lang="en-US" dirty="0"/>
              <a:t>Ch. 7 | Ecosystems, Ecosystem Services, and Biodiversity</a:t>
            </a:r>
          </a:p>
        </p:txBody>
      </p:sp>
    </p:spTree>
    <p:extLst>
      <p:ext uri="{BB962C8B-B14F-4D97-AF65-F5344CB8AC3E}">
        <p14:creationId xmlns:p14="http://schemas.microsoft.com/office/powerpoint/2010/main" val="41161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A56BD-B008-4266-9B77-C374C4F4D16B}"/>
              </a:ext>
            </a:extLst>
          </p:cNvPr>
          <p:cNvSpPr>
            <a:spLocks noGrp="1"/>
          </p:cNvSpPr>
          <p:nvPr>
            <p:ph type="body" sz="quarter" idx="10"/>
          </p:nvPr>
        </p:nvSpPr>
        <p:spPr/>
        <p:txBody>
          <a:bodyPr/>
          <a:lstStyle/>
          <a:p>
            <a:r>
              <a:rPr lang="en-US" dirty="0"/>
              <a:t>Chapter Author Team</a:t>
            </a:r>
          </a:p>
        </p:txBody>
      </p:sp>
      <p:sp>
        <p:nvSpPr>
          <p:cNvPr id="3" name="Text Placeholder 2">
            <a:extLst>
              <a:ext uri="{FF2B5EF4-FFF2-40B4-BE49-F238E27FC236}">
                <a16:creationId xmlns:a16="http://schemas.microsoft.com/office/drawing/2014/main" id="{C6578EC9-64F8-4B8C-8A55-C808FF9337D1}"/>
              </a:ext>
            </a:extLst>
          </p:cNvPr>
          <p:cNvSpPr>
            <a:spLocks noGrp="1"/>
          </p:cNvSpPr>
          <p:nvPr>
            <p:ph type="body" sz="quarter" idx="11"/>
          </p:nvPr>
        </p:nvSpPr>
        <p:spPr/>
        <p:txBody>
          <a:bodyPr/>
          <a:lstStyle/>
          <a:p>
            <a:r>
              <a:rPr lang="en-US" dirty="0"/>
              <a:t>7</a:t>
            </a:r>
          </a:p>
        </p:txBody>
      </p:sp>
      <p:sp>
        <p:nvSpPr>
          <p:cNvPr id="4" name="Text Placeholder 3">
            <a:extLst>
              <a:ext uri="{FF2B5EF4-FFF2-40B4-BE49-F238E27FC236}">
                <a16:creationId xmlns:a16="http://schemas.microsoft.com/office/drawing/2014/main" id="{B132CDD7-F44D-4592-8AC6-86B091CC980A}"/>
              </a:ext>
            </a:extLst>
          </p:cNvPr>
          <p:cNvSpPr>
            <a:spLocks noGrp="1"/>
          </p:cNvSpPr>
          <p:nvPr>
            <p:ph type="body" sz="quarter" idx="12"/>
          </p:nvPr>
        </p:nvSpPr>
        <p:spPr/>
        <p:txBody>
          <a:bodyPr/>
          <a:lstStyle/>
          <a:p>
            <a:r>
              <a:rPr lang="en-US" dirty="0"/>
              <a:t>Ch. 7 | Ecosystems, Ecosystem Services, and Biodiversity</a:t>
            </a:r>
          </a:p>
        </p:txBody>
      </p:sp>
      <p:sp>
        <p:nvSpPr>
          <p:cNvPr id="5" name="Content Placeholder 4">
            <a:extLst>
              <a:ext uri="{FF2B5EF4-FFF2-40B4-BE49-F238E27FC236}">
                <a16:creationId xmlns:a16="http://schemas.microsoft.com/office/drawing/2014/main" id="{82199DC4-8E08-44B0-86CF-A1597DDDEC85}"/>
              </a:ext>
            </a:extLst>
          </p:cNvPr>
          <p:cNvSpPr>
            <a:spLocks noGrp="1"/>
          </p:cNvSpPr>
          <p:nvPr>
            <p:ph idx="13"/>
          </p:nvPr>
        </p:nvSpPr>
        <p:spPr>
          <a:xfrm>
            <a:off x="628650" y="1825625"/>
            <a:ext cx="7886700" cy="4351337"/>
          </a:xfrm>
        </p:spPr>
        <p:txBody>
          <a:bodyPr>
            <a:noAutofit/>
          </a:bodyPr>
          <a:lstStyle/>
          <a:p>
            <a:pPr marL="228600" indent="-228600">
              <a:spcAft>
                <a:spcPts val="300"/>
              </a:spcAft>
            </a:pPr>
            <a:r>
              <a:rPr lang="en-US" sz="1800" b="1" dirty="0">
                <a:solidFill>
                  <a:srgbClr val="3D88A8"/>
                </a:solidFill>
              </a:rPr>
              <a:t>Federal Coordinating Lead Authors</a:t>
            </a:r>
          </a:p>
          <a:p>
            <a:pPr marL="228600" indent="-228600">
              <a:spcAft>
                <a:spcPts val="300"/>
              </a:spcAft>
            </a:pPr>
            <a:r>
              <a:rPr lang="en-US" sz="1600" b="1" dirty="0"/>
              <a:t>Shawn Carter</a:t>
            </a:r>
            <a:r>
              <a:rPr lang="en-US" sz="1600" dirty="0"/>
              <a:t>, </a:t>
            </a:r>
            <a:r>
              <a:rPr lang="en-US" sz="1600" i="1" dirty="0"/>
              <a:t>U.S. Geological Survey</a:t>
            </a:r>
          </a:p>
          <a:p>
            <a:pPr marL="228600" indent="-228600">
              <a:spcAft>
                <a:spcPts val="300"/>
              </a:spcAft>
            </a:pPr>
            <a:r>
              <a:rPr lang="en-US" sz="1600" b="1" dirty="0"/>
              <a:t>Jay Peterson</a:t>
            </a:r>
            <a:r>
              <a:rPr lang="en-US" sz="1600" dirty="0"/>
              <a:t>, </a:t>
            </a:r>
            <a:r>
              <a:rPr lang="en-US" sz="1600" i="1" dirty="0"/>
              <a:t>National Oceanic and Atmospheric Administration</a:t>
            </a:r>
            <a:endParaRPr lang="en-US" sz="1600" b="1" dirty="0">
              <a:solidFill>
                <a:srgbClr val="3D88A8"/>
              </a:solidFill>
            </a:endParaRPr>
          </a:p>
          <a:p>
            <a:pPr marL="228600" indent="-228600">
              <a:spcBef>
                <a:spcPts val="600"/>
              </a:spcBef>
              <a:spcAft>
                <a:spcPts val="300"/>
              </a:spcAft>
            </a:pPr>
            <a:r>
              <a:rPr lang="en-US" sz="1800" b="1" dirty="0">
                <a:solidFill>
                  <a:srgbClr val="3D88A8"/>
                </a:solidFill>
              </a:rPr>
              <a:t>Chapter Leads</a:t>
            </a:r>
            <a:endParaRPr lang="en-US" sz="1800" b="1" i="1" dirty="0"/>
          </a:p>
          <a:p>
            <a:pPr marL="228600" indent="-228600">
              <a:spcAft>
                <a:spcPts val="300"/>
              </a:spcAft>
            </a:pPr>
            <a:r>
              <a:rPr lang="en-US" sz="1600" b="1" dirty="0"/>
              <a:t>Douglas Lipton</a:t>
            </a:r>
            <a:r>
              <a:rPr lang="en-US" sz="1600" i="1" dirty="0"/>
              <a:t>, National Oceanic and Atmospheric Administration </a:t>
            </a:r>
          </a:p>
          <a:p>
            <a:pPr marL="228600" indent="-228600">
              <a:spcAft>
                <a:spcPts val="300"/>
              </a:spcAft>
            </a:pPr>
            <a:r>
              <a:rPr lang="en-US" sz="1600" b="1" dirty="0"/>
              <a:t>Madeleine A. Rubenstein</a:t>
            </a:r>
            <a:r>
              <a:rPr lang="en-US" sz="1600" dirty="0"/>
              <a:t>, </a:t>
            </a:r>
            <a:r>
              <a:rPr lang="en-US" sz="1600" i="1" dirty="0"/>
              <a:t>U.S. Geological Survey </a:t>
            </a:r>
          </a:p>
          <a:p>
            <a:pPr marL="228600" indent="-228600">
              <a:spcAft>
                <a:spcPts val="300"/>
              </a:spcAft>
            </a:pPr>
            <a:r>
              <a:rPr lang="en-US" sz="1600" b="1" dirty="0"/>
              <a:t>Sarah R. Weiskopf</a:t>
            </a:r>
            <a:r>
              <a:rPr lang="en-US" sz="1600" dirty="0"/>
              <a:t>, </a:t>
            </a:r>
            <a:r>
              <a:rPr lang="en-US" sz="1600" i="1" dirty="0"/>
              <a:t>U.S. Geological Survey</a:t>
            </a:r>
            <a:endParaRPr lang="en-US" sz="1600" b="1" dirty="0">
              <a:solidFill>
                <a:srgbClr val="3D88A8"/>
              </a:solidFill>
            </a:endParaRPr>
          </a:p>
          <a:p>
            <a:pPr marL="228600" indent="-228600">
              <a:spcBef>
                <a:spcPts val="600"/>
              </a:spcBef>
              <a:spcAft>
                <a:spcPts val="300"/>
              </a:spcAft>
            </a:pPr>
            <a:r>
              <a:rPr lang="en-US" sz="1800" b="1" dirty="0">
                <a:solidFill>
                  <a:srgbClr val="3D88A8"/>
                </a:solidFill>
              </a:rPr>
              <a:t>Chapter Authors</a:t>
            </a:r>
          </a:p>
          <a:p>
            <a:pPr marL="228600" indent="-228600">
              <a:spcAft>
                <a:spcPts val="300"/>
              </a:spcAft>
            </a:pPr>
            <a:r>
              <a:rPr lang="en-US" sz="1600" b="1" dirty="0"/>
              <a:t>Lisa Crozier</a:t>
            </a:r>
            <a:r>
              <a:rPr lang="en-US" sz="1600" dirty="0"/>
              <a:t>, </a:t>
            </a:r>
            <a:r>
              <a:rPr lang="en-US" sz="1600" i="1" dirty="0"/>
              <a:t>National Oceanic and Atmospheric Administration </a:t>
            </a:r>
          </a:p>
          <a:p>
            <a:pPr marL="228600" indent="-228600">
              <a:spcAft>
                <a:spcPts val="300"/>
              </a:spcAft>
            </a:pPr>
            <a:r>
              <a:rPr lang="en-US" sz="1600" b="1" dirty="0"/>
              <a:t>Michael Fogarty</a:t>
            </a:r>
            <a:r>
              <a:rPr lang="en-US" sz="1600" dirty="0"/>
              <a:t>, </a:t>
            </a:r>
            <a:r>
              <a:rPr lang="en-US" sz="1600" i="1" dirty="0"/>
              <a:t>National Oceanic and Atmospheric Administration </a:t>
            </a:r>
          </a:p>
          <a:p>
            <a:pPr marL="228600" indent="-228600">
              <a:spcAft>
                <a:spcPts val="300"/>
              </a:spcAft>
            </a:pPr>
            <a:r>
              <a:rPr lang="en-US" sz="1600" b="1" dirty="0"/>
              <a:t>Sarah </a:t>
            </a:r>
            <a:r>
              <a:rPr lang="en-US" sz="1600" b="1" dirty="0" err="1"/>
              <a:t>Gaichas</a:t>
            </a:r>
            <a:r>
              <a:rPr lang="en-US" sz="1600" dirty="0"/>
              <a:t>, </a:t>
            </a:r>
            <a:r>
              <a:rPr lang="en-US" sz="1600" i="1" dirty="0"/>
              <a:t>National Oceanic and Atmospheric Administration </a:t>
            </a:r>
          </a:p>
          <a:p>
            <a:pPr marL="228600" indent="-228600">
              <a:spcAft>
                <a:spcPts val="300"/>
              </a:spcAft>
            </a:pPr>
            <a:r>
              <a:rPr lang="en-US" sz="1600" b="1" dirty="0"/>
              <a:t>Kimberly J. W. Hyde</a:t>
            </a:r>
            <a:r>
              <a:rPr lang="en-US" sz="1600" dirty="0"/>
              <a:t>, </a:t>
            </a:r>
            <a:r>
              <a:rPr lang="en-US" sz="1600" i="1" dirty="0"/>
              <a:t>National Oceanic and Atmospheric Administration </a:t>
            </a:r>
          </a:p>
          <a:p>
            <a:pPr marL="228600" indent="-228600">
              <a:spcAft>
                <a:spcPts val="300"/>
              </a:spcAft>
            </a:pPr>
            <a:r>
              <a:rPr lang="en-US" sz="1600" b="1" dirty="0"/>
              <a:t>Toni Lyn Morelli</a:t>
            </a:r>
            <a:r>
              <a:rPr lang="en-US" sz="1600" dirty="0"/>
              <a:t>, </a:t>
            </a:r>
            <a:r>
              <a:rPr lang="en-US" sz="1600" i="1" dirty="0"/>
              <a:t>U.S. Geological Survey </a:t>
            </a:r>
          </a:p>
          <a:p>
            <a:pPr marL="228600" indent="-228600">
              <a:spcAft>
                <a:spcPts val="300"/>
              </a:spcAft>
            </a:pPr>
            <a:r>
              <a:rPr lang="en-US" sz="1600" b="1" dirty="0"/>
              <a:t>Jeffrey </a:t>
            </a:r>
            <a:r>
              <a:rPr lang="en-US" sz="1600" b="1" dirty="0" err="1"/>
              <a:t>Morisette</a:t>
            </a:r>
            <a:r>
              <a:rPr lang="en-US" sz="1600" dirty="0"/>
              <a:t>, </a:t>
            </a:r>
            <a:r>
              <a:rPr lang="en-US" sz="1600" i="1" dirty="0"/>
              <a:t>U.S. Department of the Interior, National Invasive Species Council Secretariat</a:t>
            </a:r>
          </a:p>
          <a:p>
            <a:pPr marL="228600" indent="-228600">
              <a:spcAft>
                <a:spcPts val="300"/>
              </a:spcAft>
            </a:pPr>
            <a:r>
              <a:rPr lang="en-US" sz="1600" b="1" dirty="0"/>
              <a:t>Hassan </a:t>
            </a:r>
            <a:r>
              <a:rPr lang="en-US" sz="1600" b="1" dirty="0" err="1"/>
              <a:t>Moustahfid</a:t>
            </a:r>
            <a:r>
              <a:rPr lang="en-US" sz="1600" dirty="0"/>
              <a:t>, </a:t>
            </a:r>
            <a:r>
              <a:rPr lang="en-US" sz="1600" i="1" dirty="0"/>
              <a:t>National Oceanic and Atmospheric Administration </a:t>
            </a:r>
          </a:p>
          <a:p>
            <a:pPr marL="228600" indent="-228600">
              <a:spcAft>
                <a:spcPts val="300"/>
              </a:spcAft>
            </a:pPr>
            <a:r>
              <a:rPr lang="en-US" sz="1600" b="1" dirty="0"/>
              <a:t>Roldan Muñoz</a:t>
            </a:r>
            <a:r>
              <a:rPr lang="en-US" sz="1600" dirty="0"/>
              <a:t>, </a:t>
            </a:r>
            <a:r>
              <a:rPr lang="en-US" sz="1600" i="1" dirty="0"/>
              <a:t>National Oceanic and Atmospheric Administration </a:t>
            </a:r>
          </a:p>
          <a:p>
            <a:pPr marL="228600" indent="-228600">
              <a:spcAft>
                <a:spcPts val="300"/>
              </a:spcAft>
            </a:pPr>
            <a:r>
              <a:rPr lang="en-US" sz="1600" b="1" dirty="0"/>
              <a:t>Rajendra Poudel</a:t>
            </a:r>
            <a:r>
              <a:rPr lang="en-US" sz="1600" dirty="0"/>
              <a:t>, </a:t>
            </a:r>
            <a:r>
              <a:rPr lang="en-US" sz="1600" i="1" dirty="0"/>
              <a:t>National Oceanic and Atmospheric Administration </a:t>
            </a:r>
          </a:p>
          <a:p>
            <a:pPr marL="228600" indent="-228600">
              <a:spcAft>
                <a:spcPts val="300"/>
              </a:spcAft>
            </a:pPr>
            <a:r>
              <a:rPr lang="en-US" sz="1600" b="1" dirty="0"/>
              <a:t>Michelle D. Staudinger</a:t>
            </a:r>
            <a:r>
              <a:rPr lang="en-US" sz="1600" dirty="0"/>
              <a:t>, </a:t>
            </a:r>
            <a:r>
              <a:rPr lang="en-US" sz="1600" i="1" dirty="0"/>
              <a:t>U.S. Geological Survey </a:t>
            </a:r>
          </a:p>
        </p:txBody>
      </p:sp>
    </p:spTree>
    <p:extLst>
      <p:ext uri="{BB962C8B-B14F-4D97-AF65-F5344CB8AC3E}">
        <p14:creationId xmlns:p14="http://schemas.microsoft.com/office/powerpoint/2010/main" val="340560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A56BD-B008-4266-9B77-C374C4F4D16B}"/>
              </a:ext>
            </a:extLst>
          </p:cNvPr>
          <p:cNvSpPr>
            <a:spLocks noGrp="1"/>
          </p:cNvSpPr>
          <p:nvPr>
            <p:ph type="body" sz="quarter" idx="10"/>
          </p:nvPr>
        </p:nvSpPr>
        <p:spPr/>
        <p:txBody>
          <a:bodyPr/>
          <a:lstStyle/>
          <a:p>
            <a:r>
              <a:rPr lang="en-US" dirty="0"/>
              <a:t>Chapter Author Team</a:t>
            </a:r>
          </a:p>
        </p:txBody>
      </p:sp>
      <p:sp>
        <p:nvSpPr>
          <p:cNvPr id="3" name="Text Placeholder 2">
            <a:extLst>
              <a:ext uri="{FF2B5EF4-FFF2-40B4-BE49-F238E27FC236}">
                <a16:creationId xmlns:a16="http://schemas.microsoft.com/office/drawing/2014/main" id="{C6578EC9-64F8-4B8C-8A55-C808FF9337D1}"/>
              </a:ext>
            </a:extLst>
          </p:cNvPr>
          <p:cNvSpPr>
            <a:spLocks noGrp="1"/>
          </p:cNvSpPr>
          <p:nvPr>
            <p:ph type="body" sz="quarter" idx="11"/>
          </p:nvPr>
        </p:nvSpPr>
        <p:spPr/>
        <p:txBody>
          <a:bodyPr/>
          <a:lstStyle/>
          <a:p>
            <a:r>
              <a:rPr lang="en-US" dirty="0"/>
              <a:t>7</a:t>
            </a:r>
          </a:p>
        </p:txBody>
      </p:sp>
      <p:sp>
        <p:nvSpPr>
          <p:cNvPr id="4" name="Text Placeholder 3">
            <a:extLst>
              <a:ext uri="{FF2B5EF4-FFF2-40B4-BE49-F238E27FC236}">
                <a16:creationId xmlns:a16="http://schemas.microsoft.com/office/drawing/2014/main" id="{B132CDD7-F44D-4592-8AC6-86B091CC980A}"/>
              </a:ext>
            </a:extLst>
          </p:cNvPr>
          <p:cNvSpPr>
            <a:spLocks noGrp="1"/>
          </p:cNvSpPr>
          <p:nvPr>
            <p:ph type="body" sz="quarter" idx="12"/>
          </p:nvPr>
        </p:nvSpPr>
        <p:spPr/>
        <p:txBody>
          <a:bodyPr/>
          <a:lstStyle/>
          <a:p>
            <a:r>
              <a:rPr lang="en-US" dirty="0"/>
              <a:t>Ch. 7 | Ecosystems, Ecosystem Services, and Biodiversity</a:t>
            </a:r>
          </a:p>
        </p:txBody>
      </p:sp>
      <p:sp>
        <p:nvSpPr>
          <p:cNvPr id="5" name="Content Placeholder 4">
            <a:extLst>
              <a:ext uri="{FF2B5EF4-FFF2-40B4-BE49-F238E27FC236}">
                <a16:creationId xmlns:a16="http://schemas.microsoft.com/office/drawing/2014/main" id="{82199DC4-8E08-44B0-86CF-A1597DDDEC85}"/>
              </a:ext>
            </a:extLst>
          </p:cNvPr>
          <p:cNvSpPr>
            <a:spLocks noGrp="1"/>
          </p:cNvSpPr>
          <p:nvPr>
            <p:ph idx="13"/>
          </p:nvPr>
        </p:nvSpPr>
        <p:spPr/>
        <p:txBody>
          <a:bodyPr numCol="1">
            <a:normAutofit/>
          </a:bodyPr>
          <a:lstStyle/>
          <a:p>
            <a:pPr>
              <a:spcAft>
                <a:spcPts val="300"/>
              </a:spcAft>
            </a:pPr>
            <a:r>
              <a:rPr lang="en-US" sz="1800" b="1" dirty="0">
                <a:solidFill>
                  <a:srgbClr val="3D88A8"/>
                </a:solidFill>
              </a:rPr>
              <a:t>Chapter Authors (cont.)</a:t>
            </a:r>
            <a:endParaRPr lang="en-US" sz="1800" b="1" dirty="0"/>
          </a:p>
          <a:p>
            <a:pPr>
              <a:spcAft>
                <a:spcPts val="300"/>
              </a:spcAft>
            </a:pPr>
            <a:r>
              <a:rPr lang="en-US" sz="1600" b="1" dirty="0"/>
              <a:t>Charles Stock</a:t>
            </a:r>
            <a:r>
              <a:rPr lang="en-US" sz="1600" dirty="0"/>
              <a:t>, </a:t>
            </a:r>
            <a:r>
              <a:rPr lang="en-US" sz="1600" i="1" dirty="0"/>
              <a:t>National Oceanic and Atmospheric Administration </a:t>
            </a:r>
          </a:p>
          <a:p>
            <a:pPr>
              <a:spcAft>
                <a:spcPts val="300"/>
              </a:spcAft>
            </a:pPr>
            <a:r>
              <a:rPr lang="en-US" sz="1600" b="1" dirty="0"/>
              <a:t>Laura Thompson</a:t>
            </a:r>
            <a:r>
              <a:rPr lang="en-US" sz="1600" dirty="0"/>
              <a:t>, </a:t>
            </a:r>
            <a:r>
              <a:rPr lang="en-US" sz="1600" i="1" dirty="0"/>
              <a:t>U.S. Geological Survey</a:t>
            </a:r>
          </a:p>
          <a:p>
            <a:pPr>
              <a:spcAft>
                <a:spcPts val="300"/>
              </a:spcAft>
            </a:pPr>
            <a:r>
              <a:rPr lang="en-US" sz="1600" b="1" dirty="0"/>
              <a:t>Robin </a:t>
            </a:r>
            <a:r>
              <a:rPr lang="en-US" sz="1600" b="1" dirty="0" err="1"/>
              <a:t>Waples</a:t>
            </a:r>
            <a:r>
              <a:rPr lang="en-US" sz="1600" dirty="0"/>
              <a:t>, </a:t>
            </a:r>
            <a:r>
              <a:rPr lang="en-US" sz="1600" i="1" dirty="0"/>
              <a:t>National Oceanic and Atmospheric Administration</a:t>
            </a:r>
          </a:p>
          <a:p>
            <a:pPr>
              <a:spcAft>
                <a:spcPts val="300"/>
              </a:spcAft>
            </a:pPr>
            <a:r>
              <a:rPr lang="en-US" sz="1600" b="1" dirty="0"/>
              <a:t>Jake F. </a:t>
            </a:r>
            <a:r>
              <a:rPr lang="en-US" sz="1600" b="1" dirty="0" err="1"/>
              <a:t>Weltzin</a:t>
            </a:r>
            <a:r>
              <a:rPr lang="en-US" sz="1600" dirty="0"/>
              <a:t>, </a:t>
            </a:r>
            <a:r>
              <a:rPr lang="en-US" sz="1600" i="1" dirty="0"/>
              <a:t>U.S. Geological Survey</a:t>
            </a:r>
            <a:endParaRPr lang="en-US" sz="1600" b="1" dirty="0">
              <a:solidFill>
                <a:srgbClr val="3D88A8"/>
              </a:solidFill>
            </a:endParaRPr>
          </a:p>
          <a:p>
            <a:pPr>
              <a:spcBef>
                <a:spcPts val="600"/>
              </a:spcBef>
              <a:spcAft>
                <a:spcPts val="300"/>
              </a:spcAft>
            </a:pPr>
            <a:r>
              <a:rPr lang="en-US" sz="1800" b="1" dirty="0">
                <a:solidFill>
                  <a:srgbClr val="3D88A8"/>
                </a:solidFill>
              </a:rPr>
              <a:t>Review Editor</a:t>
            </a:r>
          </a:p>
          <a:p>
            <a:pPr>
              <a:spcAft>
                <a:spcPts val="300"/>
              </a:spcAft>
            </a:pPr>
            <a:r>
              <a:rPr lang="en-US" sz="1600" b="1" dirty="0"/>
              <a:t>Gregg </a:t>
            </a:r>
            <a:r>
              <a:rPr lang="en-US" sz="1600" b="1" dirty="0" err="1"/>
              <a:t>Marland</a:t>
            </a:r>
            <a:r>
              <a:rPr lang="en-US" sz="1600" dirty="0"/>
              <a:t>, </a:t>
            </a:r>
            <a:r>
              <a:rPr lang="en-US" sz="1600" i="1" dirty="0"/>
              <a:t>Appalachian State University</a:t>
            </a:r>
          </a:p>
        </p:txBody>
      </p:sp>
    </p:spTree>
    <p:extLst>
      <p:ext uri="{BB962C8B-B14F-4D97-AF65-F5344CB8AC3E}">
        <p14:creationId xmlns:p14="http://schemas.microsoft.com/office/powerpoint/2010/main" val="109736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6349E2-E87B-466D-A485-7F6B349E8187}"/>
              </a:ext>
            </a:extLst>
          </p:cNvPr>
          <p:cNvSpPr>
            <a:spLocks noGrp="1"/>
          </p:cNvSpPr>
          <p:nvPr>
            <p:ph type="body" sz="quarter" idx="10"/>
          </p:nvPr>
        </p:nvSpPr>
        <p:spPr/>
        <p:txBody>
          <a:bodyPr/>
          <a:lstStyle/>
          <a:p>
            <a:r>
              <a:rPr lang="en-US" dirty="0"/>
              <a:t>Acknowledgments</a:t>
            </a:r>
          </a:p>
        </p:txBody>
      </p:sp>
      <p:sp>
        <p:nvSpPr>
          <p:cNvPr id="3" name="Text Placeholder 2">
            <a:extLst>
              <a:ext uri="{FF2B5EF4-FFF2-40B4-BE49-F238E27FC236}">
                <a16:creationId xmlns:a16="http://schemas.microsoft.com/office/drawing/2014/main" id="{ECB27D6E-399D-4B9F-AF54-ED916DE2ADD6}"/>
              </a:ext>
            </a:extLst>
          </p:cNvPr>
          <p:cNvSpPr>
            <a:spLocks noGrp="1"/>
          </p:cNvSpPr>
          <p:nvPr>
            <p:ph type="body" sz="quarter" idx="11"/>
          </p:nvPr>
        </p:nvSpPr>
        <p:spPr/>
        <p:txBody>
          <a:bodyPr/>
          <a:lstStyle/>
          <a:p>
            <a:r>
              <a:rPr lang="en-US" dirty="0"/>
              <a:t>7</a:t>
            </a:r>
          </a:p>
        </p:txBody>
      </p:sp>
      <p:sp>
        <p:nvSpPr>
          <p:cNvPr id="4" name="Text Placeholder 3">
            <a:extLst>
              <a:ext uri="{FF2B5EF4-FFF2-40B4-BE49-F238E27FC236}">
                <a16:creationId xmlns:a16="http://schemas.microsoft.com/office/drawing/2014/main" id="{AC49B68B-C855-43F5-B4E5-3D732553457A}"/>
              </a:ext>
            </a:extLst>
          </p:cNvPr>
          <p:cNvSpPr>
            <a:spLocks noGrp="1"/>
          </p:cNvSpPr>
          <p:nvPr>
            <p:ph type="body" sz="quarter" idx="12"/>
          </p:nvPr>
        </p:nvSpPr>
        <p:spPr/>
        <p:txBody>
          <a:bodyPr/>
          <a:lstStyle/>
          <a:p>
            <a:r>
              <a:rPr lang="en-US" dirty="0"/>
              <a:t>Ch. 7 | Ecosystems, Ecosystem Services, and Biodiversity</a:t>
            </a:r>
          </a:p>
        </p:txBody>
      </p:sp>
      <p:sp>
        <p:nvSpPr>
          <p:cNvPr id="5" name="Content Placeholder 4">
            <a:extLst>
              <a:ext uri="{FF2B5EF4-FFF2-40B4-BE49-F238E27FC236}">
                <a16:creationId xmlns:a16="http://schemas.microsoft.com/office/drawing/2014/main" id="{7A2E7F4B-AEDE-44E8-8158-6AD463969801}"/>
              </a:ext>
            </a:extLst>
          </p:cNvPr>
          <p:cNvSpPr>
            <a:spLocks noGrp="1"/>
          </p:cNvSpPr>
          <p:nvPr>
            <p:ph idx="13"/>
          </p:nvPr>
        </p:nvSpPr>
        <p:spPr/>
        <p:txBody>
          <a:bodyPr numCol="1"/>
          <a:lstStyle/>
          <a:p>
            <a:pPr>
              <a:spcAft>
                <a:spcPts val="300"/>
              </a:spcAft>
            </a:pPr>
            <a:r>
              <a:rPr lang="en-US" sz="2200" b="1" dirty="0">
                <a:solidFill>
                  <a:srgbClr val="3D88A8"/>
                </a:solidFill>
              </a:rPr>
              <a:t>USGCRP Coordinators</a:t>
            </a:r>
          </a:p>
          <a:p>
            <a:pPr>
              <a:spcAft>
                <a:spcPts val="300"/>
              </a:spcAft>
            </a:pPr>
            <a:r>
              <a:rPr lang="en-US" b="1" dirty="0"/>
              <a:t>Matthew </a:t>
            </a:r>
            <a:r>
              <a:rPr lang="en-US" b="1" dirty="0" err="1"/>
              <a:t>Dzaugis</a:t>
            </a:r>
            <a:r>
              <a:rPr lang="en-US" dirty="0"/>
              <a:t>, </a:t>
            </a:r>
            <a:r>
              <a:rPr lang="en-US" i="1" dirty="0"/>
              <a:t>Program Coordinator</a:t>
            </a:r>
          </a:p>
          <a:p>
            <a:pPr>
              <a:spcAft>
                <a:spcPts val="300"/>
              </a:spcAft>
            </a:pPr>
            <a:r>
              <a:rPr lang="en-US" b="1" dirty="0" err="1"/>
              <a:t>Allyza</a:t>
            </a:r>
            <a:r>
              <a:rPr lang="en-US" b="1" dirty="0"/>
              <a:t> Lustig</a:t>
            </a:r>
            <a:r>
              <a:rPr lang="en-US" dirty="0"/>
              <a:t>, </a:t>
            </a:r>
            <a:r>
              <a:rPr lang="en-US" i="1" dirty="0"/>
              <a:t>Program Coordinator</a:t>
            </a:r>
          </a:p>
          <a:p>
            <a:endParaRPr lang="en-US" dirty="0"/>
          </a:p>
        </p:txBody>
      </p:sp>
    </p:spTree>
    <p:extLst>
      <p:ext uri="{BB962C8B-B14F-4D97-AF65-F5344CB8AC3E}">
        <p14:creationId xmlns:p14="http://schemas.microsoft.com/office/powerpoint/2010/main" val="92235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F0C9DA3-4F69-4788-A2C2-FB63654B2FAE}"/>
              </a:ext>
            </a:extLst>
          </p:cNvPr>
          <p:cNvSpPr>
            <a:spLocks noGrp="1"/>
          </p:cNvSpPr>
          <p:nvPr>
            <p:ph type="subTitle" idx="1"/>
          </p:nvPr>
        </p:nvSpPr>
        <p:spPr/>
        <p:txBody>
          <a:bodyPr>
            <a:normAutofit fontScale="77500" lnSpcReduction="20000"/>
          </a:bodyPr>
          <a:lstStyle/>
          <a:p>
            <a:r>
              <a:rPr lang="en-US" b="1" dirty="0"/>
              <a:t>Lipton</a:t>
            </a:r>
            <a:r>
              <a:rPr lang="en-US" dirty="0"/>
              <a:t>, D., M.A. Rubenstein, S.R. Weiskopf, S. Carter, J. Peterson, L. Crozier, M. Fogarty, S. </a:t>
            </a:r>
            <a:r>
              <a:rPr lang="en-US" dirty="0" err="1"/>
              <a:t>Gaichas</a:t>
            </a:r>
            <a:r>
              <a:rPr lang="en-US" dirty="0"/>
              <a:t>, K.J.W. Hyde, T.L. Morelli, J. </a:t>
            </a:r>
            <a:r>
              <a:rPr lang="en-US" dirty="0" err="1"/>
              <a:t>Morisette</a:t>
            </a:r>
            <a:r>
              <a:rPr lang="en-US" dirty="0"/>
              <a:t>, H. </a:t>
            </a:r>
            <a:r>
              <a:rPr lang="en-US" dirty="0" err="1"/>
              <a:t>Moustahfid</a:t>
            </a:r>
            <a:r>
              <a:rPr lang="en-US" dirty="0"/>
              <a:t>, R. Muñoz, R. Poudel, M.D. Staudinger, C. Stock, L. Thompson, R. </a:t>
            </a:r>
            <a:r>
              <a:rPr lang="en-US" dirty="0" err="1"/>
              <a:t>Waples</a:t>
            </a:r>
            <a:r>
              <a:rPr lang="en-US" dirty="0"/>
              <a:t>, and J.F. </a:t>
            </a:r>
            <a:r>
              <a:rPr lang="en-US" dirty="0" err="1"/>
              <a:t>Weltzin</a:t>
            </a:r>
            <a:r>
              <a:rPr lang="en-US" dirty="0"/>
              <a:t>, 2018: Ecosystems, Ecosystem Services, and Biodiversity.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2"/>
              </a:rPr>
              <a:t>10.7930/NCA4.2018.CH7</a:t>
            </a:r>
            <a:endParaRPr lang="en-US" dirty="0"/>
          </a:p>
        </p:txBody>
      </p:sp>
      <p:sp>
        <p:nvSpPr>
          <p:cNvPr id="3" name="Text Placeholder 2">
            <a:extLst>
              <a:ext uri="{FF2B5EF4-FFF2-40B4-BE49-F238E27FC236}">
                <a16:creationId xmlns:a16="http://schemas.microsoft.com/office/drawing/2014/main" id="{9A50179E-FE93-4F5D-9C73-490A8878353D}"/>
              </a:ext>
            </a:extLst>
          </p:cNvPr>
          <p:cNvSpPr>
            <a:spLocks noGrp="1"/>
          </p:cNvSpPr>
          <p:nvPr>
            <p:ph type="body" sz="quarter" idx="10"/>
          </p:nvPr>
        </p:nvSpPr>
        <p:spPr/>
        <p:txBody>
          <a:bodyPr/>
          <a:lstStyle/>
          <a:p>
            <a:r>
              <a:rPr lang="en-US"/>
              <a:t>https://nca2018.globalchange.gov/chapter/ecosystems</a:t>
            </a:r>
          </a:p>
        </p:txBody>
      </p:sp>
    </p:spTree>
    <p:extLst>
      <p:ext uri="{BB962C8B-B14F-4D97-AF65-F5344CB8AC3E}">
        <p14:creationId xmlns:p14="http://schemas.microsoft.com/office/powerpoint/2010/main" val="242969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07D410-66E6-4E0B-BF2C-5584234C93DA}"/>
              </a:ext>
            </a:extLst>
          </p:cNvPr>
          <p:cNvSpPr>
            <a:spLocks noGrp="1"/>
          </p:cNvSpPr>
          <p:nvPr>
            <p:ph type="body" sz="quarter" idx="10"/>
          </p:nvPr>
        </p:nvSpPr>
        <p:spPr/>
        <p:txBody>
          <a:bodyPr/>
          <a:lstStyle/>
          <a:p>
            <a:r>
              <a:rPr lang="en-US" dirty="0"/>
              <a:t>Key Message #1</a:t>
            </a:r>
          </a:p>
        </p:txBody>
      </p:sp>
      <p:sp>
        <p:nvSpPr>
          <p:cNvPr id="3" name="Text Placeholder 2">
            <a:extLst>
              <a:ext uri="{FF2B5EF4-FFF2-40B4-BE49-F238E27FC236}">
                <a16:creationId xmlns:a16="http://schemas.microsoft.com/office/drawing/2014/main" id="{F67199CF-AEFF-47C9-921B-5198C0A61C6E}"/>
              </a:ext>
            </a:extLst>
          </p:cNvPr>
          <p:cNvSpPr>
            <a:spLocks noGrp="1"/>
          </p:cNvSpPr>
          <p:nvPr>
            <p:ph type="body" sz="quarter" idx="11"/>
          </p:nvPr>
        </p:nvSpPr>
        <p:spPr/>
        <p:txBody>
          <a:bodyPr/>
          <a:lstStyle/>
          <a:p>
            <a:r>
              <a:rPr lang="en-US" dirty="0"/>
              <a:t>7</a:t>
            </a:r>
          </a:p>
        </p:txBody>
      </p:sp>
      <p:sp>
        <p:nvSpPr>
          <p:cNvPr id="4" name="Text Placeholder 3">
            <a:extLst>
              <a:ext uri="{FF2B5EF4-FFF2-40B4-BE49-F238E27FC236}">
                <a16:creationId xmlns:a16="http://schemas.microsoft.com/office/drawing/2014/main" id="{DE7F28BF-8F5B-4E71-BCEF-9EB7472C58F1}"/>
              </a:ext>
            </a:extLst>
          </p:cNvPr>
          <p:cNvSpPr>
            <a:spLocks noGrp="1"/>
          </p:cNvSpPr>
          <p:nvPr>
            <p:ph type="body" sz="quarter" idx="12"/>
          </p:nvPr>
        </p:nvSpPr>
        <p:spPr/>
        <p:txBody>
          <a:bodyPr/>
          <a:lstStyle/>
          <a:p>
            <a:r>
              <a:rPr lang="en-US" dirty="0"/>
              <a:t>Ch. 7 | Ecosystems, Ecosystem Services, and Biodiversity</a:t>
            </a:r>
          </a:p>
        </p:txBody>
      </p:sp>
      <p:sp>
        <p:nvSpPr>
          <p:cNvPr id="5" name="Content Placeholder 4">
            <a:extLst>
              <a:ext uri="{FF2B5EF4-FFF2-40B4-BE49-F238E27FC236}">
                <a16:creationId xmlns:a16="http://schemas.microsoft.com/office/drawing/2014/main" id="{61888463-DCE8-4FCA-B8D6-F44839C8E272}"/>
              </a:ext>
            </a:extLst>
          </p:cNvPr>
          <p:cNvSpPr>
            <a:spLocks noGrp="1"/>
          </p:cNvSpPr>
          <p:nvPr>
            <p:ph idx="13"/>
          </p:nvPr>
        </p:nvSpPr>
        <p:spPr/>
        <p:txBody>
          <a:bodyPr/>
          <a:lstStyle/>
          <a:p>
            <a:r>
              <a:rPr lang="en-US" dirty="0"/>
              <a:t>Climate change continues to impact species and populations in significant and observable ways. Terrestrial, freshwater, and marine organisms are responding to climate change by altering individual characteristics, the timing of biological events, and their geographic ranges. Local and global extinctions may occur when climate change outpaces the capacity of species to adapt.</a:t>
            </a:r>
          </a:p>
        </p:txBody>
      </p:sp>
      <p:sp>
        <p:nvSpPr>
          <p:cNvPr id="6" name="Text Placeholder 5">
            <a:extLst>
              <a:ext uri="{FF2B5EF4-FFF2-40B4-BE49-F238E27FC236}">
                <a16:creationId xmlns:a16="http://schemas.microsoft.com/office/drawing/2014/main" id="{63215023-AFED-4B10-A0A4-F8CF8411FA8B}"/>
              </a:ext>
            </a:extLst>
          </p:cNvPr>
          <p:cNvSpPr>
            <a:spLocks noGrp="1"/>
          </p:cNvSpPr>
          <p:nvPr>
            <p:ph type="body" sz="quarter" idx="14"/>
          </p:nvPr>
        </p:nvSpPr>
        <p:spPr/>
        <p:txBody>
          <a:bodyPr/>
          <a:lstStyle/>
          <a:p>
            <a:r>
              <a:rPr lang="en-US" dirty="0"/>
              <a:t>Impacts on Species and Populations</a:t>
            </a:r>
          </a:p>
        </p:txBody>
      </p:sp>
    </p:spTree>
    <p:extLst>
      <p:ext uri="{BB962C8B-B14F-4D97-AF65-F5344CB8AC3E}">
        <p14:creationId xmlns:p14="http://schemas.microsoft.com/office/powerpoint/2010/main" val="350624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A15417-0B24-4931-B617-7095D36C4B04}"/>
              </a:ext>
            </a:extLst>
          </p:cNvPr>
          <p:cNvSpPr>
            <a:spLocks noGrp="1"/>
          </p:cNvSpPr>
          <p:nvPr>
            <p:ph type="body" sz="quarter" idx="10"/>
          </p:nvPr>
        </p:nvSpPr>
        <p:spPr/>
        <p:txBody>
          <a:bodyPr/>
          <a:lstStyle/>
          <a:p>
            <a:r>
              <a:rPr lang="en-US" dirty="0"/>
              <a:t>Key Message #2</a:t>
            </a:r>
          </a:p>
        </p:txBody>
      </p:sp>
      <p:sp>
        <p:nvSpPr>
          <p:cNvPr id="3" name="Text Placeholder 2">
            <a:extLst>
              <a:ext uri="{FF2B5EF4-FFF2-40B4-BE49-F238E27FC236}">
                <a16:creationId xmlns:a16="http://schemas.microsoft.com/office/drawing/2014/main" id="{2C9AF5B1-77B3-4AC9-BAE6-3E34804C963E}"/>
              </a:ext>
            </a:extLst>
          </p:cNvPr>
          <p:cNvSpPr>
            <a:spLocks noGrp="1"/>
          </p:cNvSpPr>
          <p:nvPr>
            <p:ph type="body" sz="quarter" idx="11"/>
          </p:nvPr>
        </p:nvSpPr>
        <p:spPr/>
        <p:txBody>
          <a:bodyPr/>
          <a:lstStyle/>
          <a:p>
            <a:r>
              <a:rPr lang="en-US" dirty="0"/>
              <a:t>7</a:t>
            </a:r>
          </a:p>
        </p:txBody>
      </p:sp>
      <p:sp>
        <p:nvSpPr>
          <p:cNvPr id="4" name="Text Placeholder 3">
            <a:extLst>
              <a:ext uri="{FF2B5EF4-FFF2-40B4-BE49-F238E27FC236}">
                <a16:creationId xmlns:a16="http://schemas.microsoft.com/office/drawing/2014/main" id="{AF3643C8-36A8-4400-B7CB-80AF2DDFC193}"/>
              </a:ext>
            </a:extLst>
          </p:cNvPr>
          <p:cNvSpPr>
            <a:spLocks noGrp="1"/>
          </p:cNvSpPr>
          <p:nvPr>
            <p:ph type="body" sz="quarter" idx="12"/>
          </p:nvPr>
        </p:nvSpPr>
        <p:spPr/>
        <p:txBody>
          <a:bodyPr/>
          <a:lstStyle/>
          <a:p>
            <a:r>
              <a:rPr lang="en-US" dirty="0"/>
              <a:t>Ch. 7 | Ecosystems, Ecosystem Services, and Biodiversity</a:t>
            </a:r>
          </a:p>
        </p:txBody>
      </p:sp>
      <p:sp>
        <p:nvSpPr>
          <p:cNvPr id="5" name="Content Placeholder 4">
            <a:extLst>
              <a:ext uri="{FF2B5EF4-FFF2-40B4-BE49-F238E27FC236}">
                <a16:creationId xmlns:a16="http://schemas.microsoft.com/office/drawing/2014/main" id="{6927DD6C-30EC-43A6-A8F0-7F4C8466207C}"/>
              </a:ext>
            </a:extLst>
          </p:cNvPr>
          <p:cNvSpPr>
            <a:spLocks noGrp="1"/>
          </p:cNvSpPr>
          <p:nvPr>
            <p:ph idx="13"/>
          </p:nvPr>
        </p:nvSpPr>
        <p:spPr/>
        <p:txBody>
          <a:bodyPr/>
          <a:lstStyle/>
          <a:p>
            <a:r>
              <a:rPr lang="en-US" dirty="0"/>
              <a:t>Climate change is altering ecosystem productivity, exacerbating the spread of invasive species, and changing how species interact with each other and with their environment. These changes are reconfiguring ecosystems in unprecedented ways.</a:t>
            </a:r>
          </a:p>
        </p:txBody>
      </p:sp>
      <p:sp>
        <p:nvSpPr>
          <p:cNvPr id="6" name="Text Placeholder 5">
            <a:extLst>
              <a:ext uri="{FF2B5EF4-FFF2-40B4-BE49-F238E27FC236}">
                <a16:creationId xmlns:a16="http://schemas.microsoft.com/office/drawing/2014/main" id="{EA85AFE7-3879-4187-B117-ECD44EBA4C9F}"/>
              </a:ext>
            </a:extLst>
          </p:cNvPr>
          <p:cNvSpPr>
            <a:spLocks noGrp="1"/>
          </p:cNvSpPr>
          <p:nvPr>
            <p:ph type="body" sz="quarter" idx="14"/>
          </p:nvPr>
        </p:nvSpPr>
        <p:spPr/>
        <p:txBody>
          <a:bodyPr/>
          <a:lstStyle/>
          <a:p>
            <a:r>
              <a:rPr lang="en-US" dirty="0"/>
              <a:t>Impacts on Ecosystems</a:t>
            </a:r>
          </a:p>
        </p:txBody>
      </p:sp>
    </p:spTree>
    <p:extLst>
      <p:ext uri="{BB962C8B-B14F-4D97-AF65-F5344CB8AC3E}">
        <p14:creationId xmlns:p14="http://schemas.microsoft.com/office/powerpoint/2010/main" val="326548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CBE896-645C-48F4-A9C7-80C97EEA6631}"/>
              </a:ext>
            </a:extLst>
          </p:cNvPr>
          <p:cNvSpPr>
            <a:spLocks noGrp="1"/>
          </p:cNvSpPr>
          <p:nvPr>
            <p:ph type="body" sz="quarter" idx="10"/>
          </p:nvPr>
        </p:nvSpPr>
        <p:spPr/>
        <p:txBody>
          <a:bodyPr/>
          <a:lstStyle/>
          <a:p>
            <a:r>
              <a:rPr lang="en-US" dirty="0"/>
              <a:t>Key Message #3</a:t>
            </a:r>
          </a:p>
        </p:txBody>
      </p:sp>
      <p:sp>
        <p:nvSpPr>
          <p:cNvPr id="3" name="Text Placeholder 2">
            <a:extLst>
              <a:ext uri="{FF2B5EF4-FFF2-40B4-BE49-F238E27FC236}">
                <a16:creationId xmlns:a16="http://schemas.microsoft.com/office/drawing/2014/main" id="{CC80E04A-8331-46C2-B3A6-D7564252928A}"/>
              </a:ext>
            </a:extLst>
          </p:cNvPr>
          <p:cNvSpPr>
            <a:spLocks noGrp="1"/>
          </p:cNvSpPr>
          <p:nvPr>
            <p:ph type="body" sz="quarter" idx="11"/>
          </p:nvPr>
        </p:nvSpPr>
        <p:spPr/>
        <p:txBody>
          <a:bodyPr/>
          <a:lstStyle/>
          <a:p>
            <a:r>
              <a:rPr lang="en-US" dirty="0"/>
              <a:t>7</a:t>
            </a:r>
          </a:p>
        </p:txBody>
      </p:sp>
      <p:sp>
        <p:nvSpPr>
          <p:cNvPr id="4" name="Text Placeholder 3">
            <a:extLst>
              <a:ext uri="{FF2B5EF4-FFF2-40B4-BE49-F238E27FC236}">
                <a16:creationId xmlns:a16="http://schemas.microsoft.com/office/drawing/2014/main" id="{59B59CDB-90AA-45CB-9352-427C1BED9896}"/>
              </a:ext>
            </a:extLst>
          </p:cNvPr>
          <p:cNvSpPr>
            <a:spLocks noGrp="1"/>
          </p:cNvSpPr>
          <p:nvPr>
            <p:ph type="body" sz="quarter" idx="12"/>
          </p:nvPr>
        </p:nvSpPr>
        <p:spPr/>
        <p:txBody>
          <a:bodyPr/>
          <a:lstStyle/>
          <a:p>
            <a:r>
              <a:rPr lang="en-US" dirty="0"/>
              <a:t>Ch. 7 | Ecosystems, Ecosystem Services, and Biodiversity</a:t>
            </a:r>
          </a:p>
        </p:txBody>
      </p:sp>
      <p:sp>
        <p:nvSpPr>
          <p:cNvPr id="5" name="Content Placeholder 4">
            <a:extLst>
              <a:ext uri="{FF2B5EF4-FFF2-40B4-BE49-F238E27FC236}">
                <a16:creationId xmlns:a16="http://schemas.microsoft.com/office/drawing/2014/main" id="{44B815BA-A51E-4F37-A88B-E957B55BD1B3}"/>
              </a:ext>
            </a:extLst>
          </p:cNvPr>
          <p:cNvSpPr>
            <a:spLocks noGrp="1"/>
          </p:cNvSpPr>
          <p:nvPr>
            <p:ph idx="13"/>
          </p:nvPr>
        </p:nvSpPr>
        <p:spPr/>
        <p:txBody>
          <a:bodyPr/>
          <a:lstStyle/>
          <a:p>
            <a:r>
              <a:rPr lang="en-US" dirty="0"/>
              <a:t>The resources and services that people depend on for their livelihoods, sustenance, protection, and well-being are jeopardized by the impacts of climate change on ecosystems. Fundamental changes in agricultural and fisheries production, the supply of clean water, protection from extreme events, and culturally valuable resources are occurring.</a:t>
            </a:r>
          </a:p>
        </p:txBody>
      </p:sp>
      <p:sp>
        <p:nvSpPr>
          <p:cNvPr id="6" name="Text Placeholder 5">
            <a:extLst>
              <a:ext uri="{FF2B5EF4-FFF2-40B4-BE49-F238E27FC236}">
                <a16:creationId xmlns:a16="http://schemas.microsoft.com/office/drawing/2014/main" id="{63D00E15-6E9E-469F-825A-0D6C9B9CCB1C}"/>
              </a:ext>
            </a:extLst>
          </p:cNvPr>
          <p:cNvSpPr>
            <a:spLocks noGrp="1"/>
          </p:cNvSpPr>
          <p:nvPr>
            <p:ph type="body" sz="quarter" idx="14"/>
          </p:nvPr>
        </p:nvSpPr>
        <p:spPr/>
        <p:txBody>
          <a:bodyPr/>
          <a:lstStyle/>
          <a:p>
            <a:r>
              <a:rPr lang="en-US" dirty="0"/>
              <a:t>Ecosystem Services at Risk</a:t>
            </a:r>
          </a:p>
        </p:txBody>
      </p:sp>
    </p:spTree>
    <p:extLst>
      <p:ext uri="{BB962C8B-B14F-4D97-AF65-F5344CB8AC3E}">
        <p14:creationId xmlns:p14="http://schemas.microsoft.com/office/powerpoint/2010/main" val="410094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E3E91-603C-4C5B-8EA9-66931A064A1B}"/>
              </a:ext>
            </a:extLst>
          </p:cNvPr>
          <p:cNvSpPr>
            <a:spLocks noGrp="1"/>
          </p:cNvSpPr>
          <p:nvPr>
            <p:ph type="body" sz="quarter" idx="10"/>
          </p:nvPr>
        </p:nvSpPr>
        <p:spPr/>
        <p:txBody>
          <a:bodyPr/>
          <a:lstStyle/>
          <a:p>
            <a:r>
              <a:rPr lang="en-US" dirty="0"/>
              <a:t>Key Message #4</a:t>
            </a:r>
          </a:p>
        </p:txBody>
      </p:sp>
      <p:sp>
        <p:nvSpPr>
          <p:cNvPr id="3" name="Text Placeholder 2">
            <a:extLst>
              <a:ext uri="{FF2B5EF4-FFF2-40B4-BE49-F238E27FC236}">
                <a16:creationId xmlns:a16="http://schemas.microsoft.com/office/drawing/2014/main" id="{3235F379-88DF-468E-8C1C-38FEF821E00C}"/>
              </a:ext>
            </a:extLst>
          </p:cNvPr>
          <p:cNvSpPr>
            <a:spLocks noGrp="1"/>
          </p:cNvSpPr>
          <p:nvPr>
            <p:ph type="body" sz="quarter" idx="11"/>
          </p:nvPr>
        </p:nvSpPr>
        <p:spPr/>
        <p:txBody>
          <a:bodyPr/>
          <a:lstStyle/>
          <a:p>
            <a:r>
              <a:rPr lang="en-US" dirty="0"/>
              <a:t>7</a:t>
            </a:r>
          </a:p>
        </p:txBody>
      </p:sp>
      <p:sp>
        <p:nvSpPr>
          <p:cNvPr id="4" name="Text Placeholder 3">
            <a:extLst>
              <a:ext uri="{FF2B5EF4-FFF2-40B4-BE49-F238E27FC236}">
                <a16:creationId xmlns:a16="http://schemas.microsoft.com/office/drawing/2014/main" id="{C33DDCA1-2266-4B83-A460-23DBF2F8189E}"/>
              </a:ext>
            </a:extLst>
          </p:cNvPr>
          <p:cNvSpPr>
            <a:spLocks noGrp="1"/>
          </p:cNvSpPr>
          <p:nvPr>
            <p:ph type="body" sz="quarter" idx="12"/>
          </p:nvPr>
        </p:nvSpPr>
        <p:spPr/>
        <p:txBody>
          <a:bodyPr/>
          <a:lstStyle/>
          <a:p>
            <a:r>
              <a:rPr lang="en-US" dirty="0"/>
              <a:t>Ch. 7 | Ecosystems, Ecosystem Services, and Biodiversity</a:t>
            </a:r>
          </a:p>
        </p:txBody>
      </p:sp>
      <p:sp>
        <p:nvSpPr>
          <p:cNvPr id="5" name="Content Placeholder 4">
            <a:extLst>
              <a:ext uri="{FF2B5EF4-FFF2-40B4-BE49-F238E27FC236}">
                <a16:creationId xmlns:a16="http://schemas.microsoft.com/office/drawing/2014/main" id="{14C98835-FFC6-4C8D-A12A-15BD90264A9C}"/>
              </a:ext>
            </a:extLst>
          </p:cNvPr>
          <p:cNvSpPr>
            <a:spLocks noGrp="1"/>
          </p:cNvSpPr>
          <p:nvPr>
            <p:ph idx="13"/>
          </p:nvPr>
        </p:nvSpPr>
        <p:spPr/>
        <p:txBody>
          <a:bodyPr/>
          <a:lstStyle/>
          <a:p>
            <a:r>
              <a:rPr lang="en-US" dirty="0"/>
              <a:t>Traditional natural resource management strategies are increasingly challenged by the impacts of climate change. Adaptation strategies that are flexible, consider interacting impacts of climate and other stressors, and are coordinated across landscape scales are progressing from theory to application. Significant challenges remain to comprehensively incorporate climate adaptation planning into mainstream natural resource management, as well as to evaluate the effectiveness of implemented actions.</a:t>
            </a:r>
          </a:p>
        </p:txBody>
      </p:sp>
      <p:sp>
        <p:nvSpPr>
          <p:cNvPr id="6" name="Text Placeholder 5">
            <a:extLst>
              <a:ext uri="{FF2B5EF4-FFF2-40B4-BE49-F238E27FC236}">
                <a16:creationId xmlns:a16="http://schemas.microsoft.com/office/drawing/2014/main" id="{2DF4C73E-A63A-4363-A3E8-156D909794A4}"/>
              </a:ext>
            </a:extLst>
          </p:cNvPr>
          <p:cNvSpPr>
            <a:spLocks noGrp="1"/>
          </p:cNvSpPr>
          <p:nvPr>
            <p:ph type="body" sz="quarter" idx="14"/>
          </p:nvPr>
        </p:nvSpPr>
        <p:spPr/>
        <p:txBody>
          <a:bodyPr/>
          <a:lstStyle/>
          <a:p>
            <a:r>
              <a:rPr lang="en-US" dirty="0"/>
              <a:t>Challenges for Natural Resource Management</a:t>
            </a:r>
          </a:p>
        </p:txBody>
      </p:sp>
    </p:spTree>
    <p:extLst>
      <p:ext uri="{BB962C8B-B14F-4D97-AF65-F5344CB8AC3E}">
        <p14:creationId xmlns:p14="http://schemas.microsoft.com/office/powerpoint/2010/main" val="95631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1E92E37-D7A5-A14E-93E1-FF3F2A456606}"/>
              </a:ext>
            </a:extLst>
          </p:cNvPr>
          <p:cNvGraphicFramePr>
            <a:graphicFrameLocks noGrp="1"/>
          </p:cNvGraphicFramePr>
          <p:nvPr>
            <p:ph sz="quarter" idx="10"/>
            <p:extLst>
              <p:ext uri="{D42A27DB-BD31-4B8C-83A1-F6EECF244321}">
                <p14:modId xmlns:p14="http://schemas.microsoft.com/office/powerpoint/2010/main" val="3991685254"/>
              </p:ext>
            </p:extLst>
          </p:nvPr>
        </p:nvGraphicFramePr>
        <p:xfrm>
          <a:off x="629841" y="592666"/>
          <a:ext cx="7886700" cy="2804160"/>
        </p:xfrm>
        <a:graphic>
          <a:graphicData uri="http://schemas.openxmlformats.org/drawingml/2006/table">
            <a:tbl>
              <a:tblPr bandRow="1">
                <a:tableStyleId>{5C22544A-7EE6-4342-B048-85BDC9FD1C3A}</a:tableStyleId>
              </a:tblPr>
              <a:tblGrid>
                <a:gridCol w="7886700">
                  <a:extLst>
                    <a:ext uri="{9D8B030D-6E8A-4147-A177-3AD203B41FA5}">
                      <a16:colId xmlns:a16="http://schemas.microsoft.com/office/drawing/2014/main" val="387950699"/>
                    </a:ext>
                  </a:extLst>
                </a:gridCol>
              </a:tblGrid>
              <a:tr h="370840">
                <a:tc>
                  <a:txBody>
                    <a:bodyPr/>
                    <a:lstStyle/>
                    <a:p>
                      <a:r>
                        <a:rPr lang="en-US" sz="1400" dirty="0">
                          <a:effectLst/>
                          <a:latin typeface="Calibri" panose="020F0502020204030204" pitchFamily="34" charset="0"/>
                          <a:cs typeface="Calibri" panose="020F0502020204030204" pitchFamily="34" charset="0"/>
                        </a:rPr>
                        <a:t>Climate change impacts on ecosystems reduce their ability to improve water quality and regulate water flows. </a:t>
                      </a:r>
                    </a:p>
                  </a:txBody>
                  <a:tcPr anchor="ctr">
                    <a:solidFill>
                      <a:srgbClr val="D8E7ED"/>
                    </a:solidFill>
                  </a:tcPr>
                </a:tc>
                <a:extLst>
                  <a:ext uri="{0D108BD9-81ED-4DB2-BD59-A6C34878D82A}">
                    <a16:rowId xmlns:a16="http://schemas.microsoft.com/office/drawing/2014/main" val="243876048"/>
                  </a:ext>
                </a:extLst>
              </a:tr>
              <a:tr h="370840">
                <a:tc>
                  <a:txBody>
                    <a:bodyPr/>
                    <a:lstStyle/>
                    <a:p>
                      <a:r>
                        <a:rPr lang="en-US" sz="1400" dirty="0">
                          <a:effectLst/>
                          <a:latin typeface="Calibri" panose="020F0502020204030204" pitchFamily="34" charset="0"/>
                          <a:cs typeface="Calibri" panose="020F0502020204030204" pitchFamily="34" charset="0"/>
                        </a:rPr>
                        <a:t>Climate change, combined with other stressors, is overwhelming the capacity of ecosystems to buffer the impacts from extreme events like fires, floods, and storms. </a:t>
                      </a:r>
                    </a:p>
                  </a:txBody>
                  <a:tcPr anchor="ctr">
                    <a:solidFill>
                      <a:schemeClr val="bg1"/>
                    </a:solidFill>
                  </a:tcPr>
                </a:tc>
                <a:extLst>
                  <a:ext uri="{0D108BD9-81ED-4DB2-BD59-A6C34878D82A}">
                    <a16:rowId xmlns:a16="http://schemas.microsoft.com/office/drawing/2014/main" val="108866558"/>
                  </a:ext>
                </a:extLst>
              </a:tr>
              <a:tr h="370840">
                <a:tc>
                  <a:txBody>
                    <a:bodyPr/>
                    <a:lstStyle/>
                    <a:p>
                      <a:r>
                        <a:rPr lang="en-US" sz="1400" dirty="0">
                          <a:effectLst/>
                          <a:latin typeface="Calibri" panose="020F0502020204030204" pitchFamily="34" charset="0"/>
                          <a:cs typeface="Calibri" panose="020F0502020204030204" pitchFamily="34" charset="0"/>
                        </a:rPr>
                        <a:t>Landscapes and seascapes are changing rapidly, and species, including many iconic species, may disappear from regions where they have been prevalent or become extinct, altering some regions so much that their mix of plant and animal life will become almost unrecognizable. </a:t>
                      </a:r>
                    </a:p>
                  </a:txBody>
                  <a:tcPr anchor="ctr">
                    <a:solidFill>
                      <a:srgbClr val="D8E7ED"/>
                    </a:solidFill>
                  </a:tcPr>
                </a:tc>
                <a:extLst>
                  <a:ext uri="{0D108BD9-81ED-4DB2-BD59-A6C34878D82A}">
                    <a16:rowId xmlns:a16="http://schemas.microsoft.com/office/drawing/2014/main" val="560918087"/>
                  </a:ext>
                </a:extLst>
              </a:tr>
              <a:tr h="370840">
                <a:tc>
                  <a:txBody>
                    <a:bodyPr/>
                    <a:lstStyle/>
                    <a:p>
                      <a:r>
                        <a:rPr lang="en-US" sz="1400" dirty="0">
                          <a:effectLst/>
                          <a:latin typeface="Calibri" panose="020F0502020204030204" pitchFamily="34" charset="0"/>
                          <a:cs typeface="Calibri" panose="020F0502020204030204" pitchFamily="34" charset="0"/>
                        </a:rPr>
                        <a:t>Timing of critical biological events, such as spring bud burst, emergence from overwintering, and the start of migrations, has shifted, leading to important impacts on species and habitats. </a:t>
                      </a:r>
                    </a:p>
                  </a:txBody>
                  <a:tcPr anchor="ctr">
                    <a:solidFill>
                      <a:schemeClr val="bg1"/>
                    </a:solidFill>
                  </a:tcPr>
                </a:tc>
                <a:extLst>
                  <a:ext uri="{0D108BD9-81ED-4DB2-BD59-A6C34878D82A}">
                    <a16:rowId xmlns:a16="http://schemas.microsoft.com/office/drawing/2014/main" val="1207066856"/>
                  </a:ext>
                </a:extLst>
              </a:tr>
              <a:tr h="370840">
                <a:tc>
                  <a:txBody>
                    <a:bodyPr/>
                    <a:lstStyle/>
                    <a:p>
                      <a:r>
                        <a:rPr lang="en-US" sz="1400" dirty="0">
                          <a:effectLst/>
                          <a:latin typeface="Calibri" panose="020F0502020204030204" pitchFamily="34" charset="0"/>
                          <a:cs typeface="Calibri" panose="020F0502020204030204" pitchFamily="34" charset="0"/>
                        </a:rPr>
                        <a:t>Whole system management is often more effective than focusing on one species at a time, and can help reduce the harm to wildlife, natural assets, and human well-being that climate disruption might cause. </a:t>
                      </a:r>
                    </a:p>
                  </a:txBody>
                  <a:tcPr anchor="ctr">
                    <a:solidFill>
                      <a:srgbClr val="D8E7ED"/>
                    </a:solidFill>
                  </a:tcPr>
                </a:tc>
                <a:extLst>
                  <a:ext uri="{0D108BD9-81ED-4DB2-BD59-A6C34878D82A}">
                    <a16:rowId xmlns:a16="http://schemas.microsoft.com/office/drawing/2014/main" val="1375116308"/>
                  </a:ext>
                </a:extLst>
              </a:tr>
            </a:tbl>
          </a:graphicData>
        </a:graphic>
      </p:graphicFrame>
      <p:sp>
        <p:nvSpPr>
          <p:cNvPr id="3" name="Title 2">
            <a:extLst>
              <a:ext uri="{FF2B5EF4-FFF2-40B4-BE49-F238E27FC236}">
                <a16:creationId xmlns:a16="http://schemas.microsoft.com/office/drawing/2014/main" id="{4B6694CA-7646-8D48-8690-A53959CDB74D}"/>
              </a:ext>
            </a:extLst>
          </p:cNvPr>
          <p:cNvSpPr>
            <a:spLocks noGrp="1"/>
          </p:cNvSpPr>
          <p:nvPr>
            <p:ph type="title"/>
          </p:nvPr>
        </p:nvSpPr>
        <p:spPr>
          <a:xfrm>
            <a:off x="629841" y="3586578"/>
            <a:ext cx="7886700" cy="1008000"/>
          </a:xfrm>
        </p:spPr>
        <p:txBody>
          <a:bodyPr>
            <a:normAutofit fontScale="90000"/>
          </a:bodyPr>
          <a:lstStyle/>
          <a:p>
            <a:r>
              <a:rPr lang="en-US" dirty="0"/>
              <a:t>Table 7.1: Key Messages from the Third National Climate Assessment Ecosystems, Biodiversity, and Ecosystem Services Chapter</a:t>
            </a:r>
          </a:p>
        </p:txBody>
      </p:sp>
      <p:sp>
        <p:nvSpPr>
          <p:cNvPr id="4" name="Text Placeholder 3">
            <a:extLst>
              <a:ext uri="{FF2B5EF4-FFF2-40B4-BE49-F238E27FC236}">
                <a16:creationId xmlns:a16="http://schemas.microsoft.com/office/drawing/2014/main" id="{CDA8553F-0976-2B48-9CC2-88B073E08EC7}"/>
              </a:ext>
            </a:extLst>
          </p:cNvPr>
          <p:cNvSpPr>
            <a:spLocks noGrp="1"/>
          </p:cNvSpPr>
          <p:nvPr>
            <p:ph type="body" sz="half" idx="2"/>
          </p:nvPr>
        </p:nvSpPr>
        <p:spPr>
          <a:xfrm>
            <a:off x="629841" y="4594578"/>
            <a:ext cx="7886700" cy="1274410"/>
          </a:xfrm>
        </p:spPr>
        <p:txBody>
          <a:bodyPr/>
          <a:lstStyle/>
          <a:p>
            <a:r>
              <a:rPr lang="en-US" dirty="0"/>
              <a:t>Key Findings from the Third National Climate Assessment Ecosystems, Biodiversity, and Ecosystem Services Chapter</a:t>
            </a:r>
            <a:r>
              <a:rPr lang="en-US" baseline="30000" dirty="0">
                <a:hlinkClick r:id="rId3"/>
              </a:rPr>
              <a:t>2</a:t>
            </a:r>
            <a:endParaRPr lang="en-US" baseline="30000" dirty="0"/>
          </a:p>
        </p:txBody>
      </p:sp>
      <p:sp>
        <p:nvSpPr>
          <p:cNvPr id="5" name="Text Placeholder 4">
            <a:extLst>
              <a:ext uri="{FF2B5EF4-FFF2-40B4-BE49-F238E27FC236}">
                <a16:creationId xmlns:a16="http://schemas.microsoft.com/office/drawing/2014/main" id="{2BAD8D3C-0027-C645-8505-685BE9B773F5}"/>
              </a:ext>
            </a:extLst>
          </p:cNvPr>
          <p:cNvSpPr>
            <a:spLocks noGrp="1"/>
          </p:cNvSpPr>
          <p:nvPr>
            <p:ph type="body" sz="quarter" idx="12"/>
          </p:nvPr>
        </p:nvSpPr>
        <p:spPr/>
        <p:txBody>
          <a:bodyPr/>
          <a:lstStyle/>
          <a:p>
            <a:r>
              <a:rPr lang="en-US" dirty="0"/>
              <a:t>Ch. 7 | Ecosystems, Ecosystem Services, and Biodiversity</a:t>
            </a:r>
          </a:p>
        </p:txBody>
      </p:sp>
    </p:spTree>
    <p:extLst>
      <p:ext uri="{BB962C8B-B14F-4D97-AF65-F5344CB8AC3E}">
        <p14:creationId xmlns:p14="http://schemas.microsoft.com/office/powerpoint/2010/main" val="269493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65A80E1-B215-4D67-B043-E9B58EEA769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771019" y="457200"/>
            <a:ext cx="5605138" cy="3014663"/>
          </a:xfrm>
        </p:spPr>
      </p:pic>
      <p:sp>
        <p:nvSpPr>
          <p:cNvPr id="3" name="Title 2">
            <a:extLst>
              <a:ext uri="{FF2B5EF4-FFF2-40B4-BE49-F238E27FC236}">
                <a16:creationId xmlns:a16="http://schemas.microsoft.com/office/drawing/2014/main" id="{9FB4F10C-4F07-4F1C-97F0-0D3858268F69}"/>
              </a:ext>
            </a:extLst>
          </p:cNvPr>
          <p:cNvSpPr>
            <a:spLocks noGrp="1"/>
          </p:cNvSpPr>
          <p:nvPr>
            <p:ph type="title"/>
          </p:nvPr>
        </p:nvSpPr>
        <p:spPr/>
        <p:txBody>
          <a:bodyPr/>
          <a:lstStyle/>
          <a:p>
            <a:r>
              <a:rPr lang="en-US" dirty="0"/>
              <a:t>Fig. 7.1: Climate Change, Ecosystems, and Ecosystem Services</a:t>
            </a:r>
          </a:p>
        </p:txBody>
      </p:sp>
      <p:sp>
        <p:nvSpPr>
          <p:cNvPr id="4" name="Text Placeholder 3">
            <a:extLst>
              <a:ext uri="{FF2B5EF4-FFF2-40B4-BE49-F238E27FC236}">
                <a16:creationId xmlns:a16="http://schemas.microsoft.com/office/drawing/2014/main" id="{5825954D-71F7-44AB-AD27-73814B81F0B9}"/>
              </a:ext>
            </a:extLst>
          </p:cNvPr>
          <p:cNvSpPr>
            <a:spLocks noGrp="1"/>
          </p:cNvSpPr>
          <p:nvPr>
            <p:ph type="body" sz="half" idx="2"/>
          </p:nvPr>
        </p:nvSpPr>
        <p:spPr/>
        <p:txBody>
          <a:bodyPr>
            <a:normAutofit fontScale="77500" lnSpcReduction="20000"/>
          </a:bodyPr>
          <a:lstStyle/>
          <a:p>
            <a:r>
              <a:rPr lang="en-US" dirty="0"/>
              <a:t>Climate and non-climate stressors interact synergistically on biological diversity, ecosystems, and the services they provide for human well-being. The impact of these stressors can be reduced through the ability of organisms to adapt to changes in their environment, as well as through adaptive management of the resources upon which humans depend. Biodiversity, ecosystems, ecosystem services, and human well-being are interconnected: biodiversity underpins ecosystems, which in turn provide ecosystem services; these services contribute to human well-being. Ecosystem structure and function can also influence the biodiversity in a given area. The use of ecosystem services by humans, and therefore the well-being humans derive from these services, can have feedback effects on ecosystem services, ecosystems, and biodiversity. </a:t>
            </a:r>
            <a:r>
              <a:rPr lang="en-US" i="1" dirty="0"/>
              <a:t>Sources: NOAA; USGS; DOI.</a:t>
            </a:r>
          </a:p>
        </p:txBody>
      </p:sp>
      <p:sp>
        <p:nvSpPr>
          <p:cNvPr id="5" name="Text Placeholder 4">
            <a:extLst>
              <a:ext uri="{FF2B5EF4-FFF2-40B4-BE49-F238E27FC236}">
                <a16:creationId xmlns:a16="http://schemas.microsoft.com/office/drawing/2014/main" id="{264CA832-060F-403D-BC1B-70E785B72889}"/>
              </a:ext>
            </a:extLst>
          </p:cNvPr>
          <p:cNvSpPr>
            <a:spLocks noGrp="1"/>
          </p:cNvSpPr>
          <p:nvPr>
            <p:ph type="body" sz="quarter" idx="12"/>
          </p:nvPr>
        </p:nvSpPr>
        <p:spPr/>
        <p:txBody>
          <a:bodyPr/>
          <a:lstStyle/>
          <a:p>
            <a:r>
              <a:rPr lang="en-US" dirty="0"/>
              <a:t>Ch. 7 | Ecosystems, Ecosystem Services, and Biodiversity</a:t>
            </a:r>
          </a:p>
        </p:txBody>
      </p:sp>
    </p:spTree>
    <p:extLst>
      <p:ext uri="{BB962C8B-B14F-4D97-AF65-F5344CB8AC3E}">
        <p14:creationId xmlns:p14="http://schemas.microsoft.com/office/powerpoint/2010/main" val="244400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088A7AC-E8A8-4BF1-B914-903D5FF3B5E6}"/>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643766" y="457200"/>
            <a:ext cx="5859644" cy="3014663"/>
          </a:xfrm>
        </p:spPr>
      </p:pic>
      <p:sp>
        <p:nvSpPr>
          <p:cNvPr id="3" name="Title 2">
            <a:extLst>
              <a:ext uri="{FF2B5EF4-FFF2-40B4-BE49-F238E27FC236}">
                <a16:creationId xmlns:a16="http://schemas.microsoft.com/office/drawing/2014/main" id="{7A402EC0-90EE-4522-A36D-20574BB178B3}"/>
              </a:ext>
            </a:extLst>
          </p:cNvPr>
          <p:cNvSpPr>
            <a:spLocks noGrp="1"/>
          </p:cNvSpPr>
          <p:nvPr>
            <p:ph type="title"/>
          </p:nvPr>
        </p:nvSpPr>
        <p:spPr/>
        <p:txBody>
          <a:bodyPr/>
          <a:lstStyle/>
          <a:p>
            <a:r>
              <a:rPr lang="en-US" dirty="0"/>
              <a:t>Fig. 7.2: Genetic Diversity and Climate Exposure</a:t>
            </a:r>
          </a:p>
        </p:txBody>
      </p:sp>
      <p:sp>
        <p:nvSpPr>
          <p:cNvPr id="4" name="Text Placeholder 3">
            <a:extLst>
              <a:ext uri="{FF2B5EF4-FFF2-40B4-BE49-F238E27FC236}">
                <a16:creationId xmlns:a16="http://schemas.microsoft.com/office/drawing/2014/main" id="{B9340516-B806-4F23-B257-4937411C7D51}"/>
              </a:ext>
            </a:extLst>
          </p:cNvPr>
          <p:cNvSpPr>
            <a:spLocks noGrp="1"/>
          </p:cNvSpPr>
          <p:nvPr>
            <p:ph type="body" sz="half" idx="2"/>
          </p:nvPr>
        </p:nvSpPr>
        <p:spPr/>
        <p:txBody>
          <a:bodyPr>
            <a:normAutofit fontScale="92500" lnSpcReduction="20000"/>
          </a:bodyPr>
          <a:lstStyle/>
          <a:p>
            <a:r>
              <a:rPr lang="en-US" dirty="0"/>
              <a:t>Genetic diversity is the fundamental basis of adaptive capacity. Throughout the Pacific Northwest, (a) bull trout genetic diversity is lowest in the same areas where (b) climate exposure is highest; in this case, climate exposure is a combination of maximum temperature and winter flood risk. Sub-regions within the broader Columbia River Basin (shaded gray) represent different watersheds used in the vulnerability analysis. Values are ranked by threat, such that the low genetic diversity and high climate exposure are both considered “high” threats (indicated as red in the color gradient). </a:t>
            </a:r>
            <a:r>
              <a:rPr lang="en-US" i="1" dirty="0"/>
              <a:t>Source: adapted from Kovach et al. 2015.</a:t>
            </a:r>
            <a:r>
              <a:rPr lang="en-US" i="1" baseline="30000" dirty="0">
                <a:hlinkClick r:id="rId4"/>
              </a:rPr>
              <a:t>15</a:t>
            </a:r>
            <a:endParaRPr lang="en-US" i="1" baseline="30000" dirty="0"/>
          </a:p>
        </p:txBody>
      </p:sp>
      <p:sp>
        <p:nvSpPr>
          <p:cNvPr id="5" name="Text Placeholder 4">
            <a:extLst>
              <a:ext uri="{FF2B5EF4-FFF2-40B4-BE49-F238E27FC236}">
                <a16:creationId xmlns:a16="http://schemas.microsoft.com/office/drawing/2014/main" id="{6F31BCAC-6E76-4C91-9DE8-E1F6B5C9518A}"/>
              </a:ext>
            </a:extLst>
          </p:cNvPr>
          <p:cNvSpPr>
            <a:spLocks noGrp="1"/>
          </p:cNvSpPr>
          <p:nvPr>
            <p:ph type="body" sz="quarter" idx="12"/>
          </p:nvPr>
        </p:nvSpPr>
        <p:spPr/>
        <p:txBody>
          <a:bodyPr/>
          <a:lstStyle/>
          <a:p>
            <a:r>
              <a:rPr lang="en-US" dirty="0"/>
              <a:t>Ch. 7 | Ecosystems, Ecosystem Services, and Biodiversity</a:t>
            </a:r>
          </a:p>
        </p:txBody>
      </p:sp>
    </p:spTree>
    <p:extLst>
      <p:ext uri="{BB962C8B-B14F-4D97-AF65-F5344CB8AC3E}">
        <p14:creationId xmlns:p14="http://schemas.microsoft.com/office/powerpoint/2010/main" val="399478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E3A31E8-F84E-4FC6-BCCC-F22B0594CCC7}"/>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919290"/>
            <a:ext cx="4629150" cy="4479669"/>
          </a:xfrm>
        </p:spPr>
      </p:pic>
      <p:sp>
        <p:nvSpPr>
          <p:cNvPr id="3" name="Title 2">
            <a:extLst>
              <a:ext uri="{FF2B5EF4-FFF2-40B4-BE49-F238E27FC236}">
                <a16:creationId xmlns:a16="http://schemas.microsoft.com/office/drawing/2014/main" id="{5C8F762E-14AC-44CA-BE20-C9FD50F94F84}"/>
              </a:ext>
            </a:extLst>
          </p:cNvPr>
          <p:cNvSpPr>
            <a:spLocks noGrp="1"/>
          </p:cNvSpPr>
          <p:nvPr>
            <p:ph type="title"/>
          </p:nvPr>
        </p:nvSpPr>
        <p:spPr/>
        <p:txBody>
          <a:bodyPr/>
          <a:lstStyle/>
          <a:p>
            <a:r>
              <a:rPr lang="en-US" dirty="0"/>
              <a:t>Fig. 7.3: Trends in First Leaf and First Bloom Dates</a:t>
            </a:r>
          </a:p>
        </p:txBody>
      </p:sp>
      <p:sp>
        <p:nvSpPr>
          <p:cNvPr id="4" name="Text Placeholder 3">
            <a:extLst>
              <a:ext uri="{FF2B5EF4-FFF2-40B4-BE49-F238E27FC236}">
                <a16:creationId xmlns:a16="http://schemas.microsoft.com/office/drawing/2014/main" id="{54201AF3-5951-476B-94C6-ED83E10BCCBE}"/>
              </a:ext>
            </a:extLst>
          </p:cNvPr>
          <p:cNvSpPr>
            <a:spLocks noGrp="1"/>
          </p:cNvSpPr>
          <p:nvPr>
            <p:ph type="body" sz="half" idx="2"/>
          </p:nvPr>
        </p:nvSpPr>
        <p:spPr/>
        <p:txBody>
          <a:bodyPr>
            <a:normAutofit fontScale="85000" lnSpcReduction="20000"/>
          </a:bodyPr>
          <a:lstStyle/>
          <a:p>
            <a:r>
              <a:rPr lang="en-US" dirty="0"/>
              <a:t>These maps show observed changes in timing of the start of spring over the period 1981–2010, as represented by (top) an index of first leaf date (the average date when leaves first appear on three indicator plants) and (bottom) an index of first bloom date (the average date when blossoms first appear on three indicator plants). Reds and yellows indicate negative values (a trend toward earlier dates of first leaf or bloom); blues denote positive values (a trend toward later dates). Units are days per decade. Indices are derived from models driven by daily minimum and maximum temperature throughout the early portion of the growing season. </a:t>
            </a:r>
            <a:r>
              <a:rPr lang="en-US" i="1" dirty="0"/>
              <a:t>Source: adapted from Ault et al. 2015.</a:t>
            </a:r>
            <a:r>
              <a:rPr lang="en-US" i="1" baseline="30000" dirty="0">
                <a:hlinkClick r:id="rId4"/>
              </a:rPr>
              <a:t>21</a:t>
            </a:r>
            <a:endParaRPr lang="en-US" i="1" baseline="30000" dirty="0"/>
          </a:p>
        </p:txBody>
      </p:sp>
      <p:sp>
        <p:nvSpPr>
          <p:cNvPr id="5" name="Text Placeholder 4">
            <a:extLst>
              <a:ext uri="{FF2B5EF4-FFF2-40B4-BE49-F238E27FC236}">
                <a16:creationId xmlns:a16="http://schemas.microsoft.com/office/drawing/2014/main" id="{18E9C5CE-BE59-4C89-86C9-E5D2A37D18B8}"/>
              </a:ext>
            </a:extLst>
          </p:cNvPr>
          <p:cNvSpPr>
            <a:spLocks noGrp="1"/>
          </p:cNvSpPr>
          <p:nvPr>
            <p:ph type="body" sz="quarter" idx="12"/>
          </p:nvPr>
        </p:nvSpPr>
        <p:spPr/>
        <p:txBody>
          <a:bodyPr/>
          <a:lstStyle/>
          <a:p>
            <a:r>
              <a:rPr lang="en-US" dirty="0"/>
              <a:t>Ch. 7 | Ecosystems, Ecosystem Services, and Biodiversity</a:t>
            </a:r>
          </a:p>
        </p:txBody>
      </p:sp>
    </p:spTree>
    <p:extLst>
      <p:ext uri="{BB962C8B-B14F-4D97-AF65-F5344CB8AC3E}">
        <p14:creationId xmlns:p14="http://schemas.microsoft.com/office/powerpoint/2010/main" val="310265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8160560-108D-4A61-A989-FE4F5CB28C2B}" vid="{BDD4641C-16D2-4D34-A5AE-8EADF1B3B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NCA4_NationalTopic_template</Template>
  <TotalTime>129</TotalTime>
  <Words>2246</Words>
  <Application>Microsoft Macintosh PowerPoint</Application>
  <PresentationFormat>On-screen Show (4:3)</PresentationFormat>
  <Paragraphs>98</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Table 7.1: Key Messages from the Third National Climate Assessment Ecosystems, Biodiversity, and Ecosystem Services Chapter</vt:lpstr>
      <vt:lpstr>Fig. 7.1: Climate Change, Ecosystems, and Ecosystem Services</vt:lpstr>
      <vt:lpstr>Fig. 7.2: Genetic Diversity and Climate Exposure</vt:lpstr>
      <vt:lpstr>Fig. 7.3: Trends in First Leaf and First Bloom Dates</vt:lpstr>
      <vt:lpstr>Fig. 7.4: Projected Range Expansion of Invasive Lionfish</vt:lpstr>
      <vt:lpstr>Fig. 7.5: Regional Ecosystems Impacts</vt:lpstr>
      <vt:lpstr>Fig. 7.6: Agricultural Productivity</vt:lpstr>
      <vt:lpstr>PowerPoint Presentation</vt:lpstr>
      <vt:lpstr>PowerPoint Presentation</vt:lpstr>
      <vt:lpstr>PowerPoint Presentation</vt:lpstr>
      <vt:lpstr>PowerPoint Presentation</vt:lpstr>
    </vt:vector>
  </TitlesOfParts>
  <Company>ICFI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Dzaugis, Matt</dc:creator>
  <cp:lastModifiedBy>Kristin Lewis</cp:lastModifiedBy>
  <cp:revision>25</cp:revision>
  <dcterms:created xsi:type="dcterms:W3CDTF">2018-11-06T14:44:34Z</dcterms:created>
  <dcterms:modified xsi:type="dcterms:W3CDTF">2018-11-20T16:55:14Z</dcterms:modified>
</cp:coreProperties>
</file>