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
  </p:notesMasterIdLst>
  <p:sldIdLst>
    <p:sldId id="256" r:id="rId2"/>
    <p:sldId id="257" r:id="rId3"/>
    <p:sldId id="258" r:id="rId4"/>
    <p:sldId id="259" r:id="rId5"/>
    <p:sldId id="265" r:id="rId6"/>
    <p:sldId id="260" r:id="rId7"/>
    <p:sldId id="261" r:id="rId8"/>
    <p:sldId id="262" r:id="rId9"/>
    <p:sldId id="264"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EE"/>
    <a:srgbClr val="FFFFFF"/>
    <a:srgbClr val="3D88A8"/>
    <a:srgbClr val="372655"/>
    <a:srgbClr val="6D5B97"/>
    <a:srgbClr val="102268"/>
    <a:srgbClr val="096BA3"/>
    <a:srgbClr val="0F9EFB"/>
    <a:srgbClr val="385623"/>
    <a:srgbClr val="3D88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55" autoAdjust="0"/>
    <p:restoredTop sz="80559"/>
  </p:normalViewPr>
  <p:slideViewPr>
    <p:cSldViewPr snapToGrid="0" snapToObjects="1" showGuides="1">
      <p:cViewPr varScale="1">
        <p:scale>
          <a:sx n="100" d="100"/>
          <a:sy n="100" d="100"/>
        </p:scale>
        <p:origin x="2784" y="1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9/12/19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sz="1200" kern="1200" dirty="0">
                <a:solidFill>
                  <a:schemeClr val="tx1"/>
                </a:solidFill>
                <a:effectLst/>
                <a:latin typeface="+mn-lt"/>
                <a:ea typeface="+mn-ea"/>
                <a:cs typeface="+mn-cs"/>
              </a:rPr>
              <a:t>Homer, C.G., J.A. </a:t>
            </a:r>
            <a:r>
              <a:rPr lang="en-US" sz="1200" kern="1200" dirty="0" err="1">
                <a:solidFill>
                  <a:schemeClr val="tx1"/>
                </a:solidFill>
                <a:effectLst/>
                <a:latin typeface="+mn-lt"/>
                <a:ea typeface="+mn-ea"/>
                <a:cs typeface="+mn-cs"/>
              </a:rPr>
              <a:t>Dewitz</a:t>
            </a:r>
            <a:r>
              <a:rPr lang="en-US" sz="1200" kern="1200" dirty="0">
                <a:solidFill>
                  <a:schemeClr val="tx1"/>
                </a:solidFill>
                <a:effectLst/>
                <a:latin typeface="+mn-lt"/>
                <a:ea typeface="+mn-ea"/>
                <a:cs typeface="+mn-cs"/>
              </a:rPr>
              <a:t>, L. Yang, S. </a:t>
            </a:r>
            <a:r>
              <a:rPr lang="en-US" sz="1200" kern="1200" dirty="0" err="1">
                <a:solidFill>
                  <a:schemeClr val="tx1"/>
                </a:solidFill>
                <a:effectLst/>
                <a:latin typeface="+mn-lt"/>
                <a:ea typeface="+mn-ea"/>
                <a:cs typeface="+mn-cs"/>
              </a:rPr>
              <a:t>Jin</a:t>
            </a:r>
            <a:r>
              <a:rPr lang="en-US" sz="1200" kern="1200" dirty="0">
                <a:solidFill>
                  <a:schemeClr val="tx1"/>
                </a:solidFill>
                <a:effectLst/>
                <a:latin typeface="+mn-lt"/>
                <a:ea typeface="+mn-ea"/>
                <a:cs typeface="+mn-cs"/>
              </a:rPr>
              <a:t>, P. Danielson, G. Xian, J. </a:t>
            </a:r>
            <a:r>
              <a:rPr lang="en-US" sz="1200" kern="1200" dirty="0" err="1">
                <a:solidFill>
                  <a:schemeClr val="tx1"/>
                </a:solidFill>
                <a:effectLst/>
                <a:latin typeface="+mn-lt"/>
                <a:ea typeface="+mn-ea"/>
                <a:cs typeface="+mn-cs"/>
              </a:rPr>
              <a:t>Coulston</a:t>
            </a:r>
            <a:r>
              <a:rPr lang="en-US" sz="1200" kern="1200" dirty="0">
                <a:solidFill>
                  <a:schemeClr val="tx1"/>
                </a:solidFill>
                <a:effectLst/>
                <a:latin typeface="+mn-lt"/>
                <a:ea typeface="+mn-ea"/>
                <a:cs typeface="+mn-cs"/>
              </a:rPr>
              <a:t>, N.D. Herold, J. Wickham, and K. </a:t>
            </a:r>
            <a:r>
              <a:rPr lang="en-US" sz="1200" kern="1200" dirty="0" err="1">
                <a:solidFill>
                  <a:schemeClr val="tx1"/>
                </a:solidFill>
                <a:effectLst/>
                <a:latin typeface="+mn-lt"/>
                <a:ea typeface="+mn-ea"/>
                <a:cs typeface="+mn-cs"/>
              </a:rPr>
              <a:t>Megown</a:t>
            </a:r>
            <a:r>
              <a:rPr lang="en-US" sz="1200" kern="1200" dirty="0">
                <a:solidFill>
                  <a:schemeClr val="tx1"/>
                </a:solidFill>
                <a:effectLst/>
                <a:latin typeface="+mn-lt"/>
                <a:ea typeface="+mn-ea"/>
                <a:cs typeface="+mn-cs"/>
              </a:rPr>
              <a:t>, 2015: Completion of the 2011 National Land Cover Database for the conterminous United States—Representing a decade </a:t>
            </a:r>
            <a:r>
              <a:rPr lang="en-US" sz="1200" u="none" kern="1200" dirty="0">
                <a:solidFill>
                  <a:schemeClr val="tx1"/>
                </a:solidFill>
                <a:effectLst/>
                <a:latin typeface="+mn-lt"/>
                <a:ea typeface="+mn-ea"/>
                <a:cs typeface="+mn-cs"/>
              </a:rPr>
              <a:t>of land cover change information. </a:t>
            </a:r>
            <a:r>
              <a:rPr lang="en-US" sz="1200" i="1" u="none" kern="1200" dirty="0">
                <a:solidFill>
                  <a:schemeClr val="tx1"/>
                </a:solidFill>
                <a:effectLst/>
                <a:latin typeface="+mn-lt"/>
                <a:ea typeface="+mn-ea"/>
                <a:cs typeface="+mn-cs"/>
              </a:rPr>
              <a:t>Photogrammetric Engineering &amp; Remote Sensing, </a:t>
            </a:r>
            <a:r>
              <a:rPr lang="en-US" sz="1200" b="1" u="none" kern="1200" dirty="0">
                <a:solidFill>
                  <a:schemeClr val="tx1"/>
                </a:solidFill>
                <a:effectLst/>
                <a:latin typeface="+mn-lt"/>
                <a:ea typeface="+mn-ea"/>
                <a:cs typeface="+mn-cs"/>
              </a:rPr>
              <a:t>81 </a:t>
            </a:r>
            <a:r>
              <a:rPr lang="en-US" sz="1200" u="none" kern="1200" dirty="0">
                <a:solidFill>
                  <a:schemeClr val="tx1"/>
                </a:solidFill>
                <a:effectLst/>
                <a:latin typeface="+mn-lt"/>
                <a:ea typeface="+mn-ea"/>
                <a:cs typeface="+mn-cs"/>
              </a:rPr>
              <a:t>(5), 345-354. http://</a:t>
            </a:r>
            <a:r>
              <a:rPr lang="en-US" sz="1200" u="none" kern="1200" dirty="0" err="1">
                <a:solidFill>
                  <a:schemeClr val="tx1"/>
                </a:solidFill>
                <a:effectLst/>
                <a:latin typeface="+mn-lt"/>
                <a:ea typeface="+mn-ea"/>
                <a:cs typeface="+mn-cs"/>
              </a:rPr>
              <a:t>dx.doi.org</a:t>
            </a:r>
            <a:r>
              <a:rPr lang="en-US" sz="1200" u="none" kern="1200" dirty="0">
                <a:solidFill>
                  <a:schemeClr val="tx1"/>
                </a:solidFill>
                <a:effectLst/>
                <a:latin typeface="+mn-lt"/>
                <a:ea typeface="+mn-ea"/>
                <a:cs typeface="+mn-cs"/>
              </a:rPr>
              <a:t>/10.14358/PERS.81.5.345 </a:t>
            </a:r>
            <a:endParaRPr lang="en-US" u="none" dirty="0"/>
          </a:p>
          <a:p>
            <a:endParaRPr lang="en-US" dirty="0"/>
          </a:p>
          <a:p>
            <a:r>
              <a:rPr lang="en-US" dirty="0"/>
              <a:t>58: </a:t>
            </a:r>
            <a:r>
              <a:rPr lang="en-US" sz="1200" kern="1200" dirty="0">
                <a:solidFill>
                  <a:schemeClr val="tx1"/>
                </a:solidFill>
                <a:effectLst/>
                <a:latin typeface="+mn-lt"/>
                <a:ea typeface="+mn-ea"/>
                <a:cs typeface="+mn-cs"/>
              </a:rPr>
              <a:t>Theobald, D.M., 2014: Development and applications of a comprehensive land use classification and map for the US. </a:t>
            </a:r>
            <a:r>
              <a:rPr lang="en-US" sz="1200" i="1" kern="1200" dirty="0">
                <a:solidFill>
                  <a:schemeClr val="tx1"/>
                </a:solidFill>
                <a:effectLst/>
                <a:latin typeface="+mn-lt"/>
                <a:ea typeface="+mn-ea"/>
                <a:cs typeface="+mn-cs"/>
              </a:rPr>
              <a:t>PLOS ONE, </a:t>
            </a:r>
            <a:r>
              <a:rPr lang="en-US" sz="1200" b="1" kern="1200" dirty="0">
                <a:solidFill>
                  <a:schemeClr val="tx1"/>
                </a:solidFill>
                <a:effectLst/>
                <a:latin typeface="+mn-lt"/>
                <a:ea typeface="+mn-ea"/>
                <a:cs typeface="+mn-cs"/>
              </a:rPr>
              <a:t>9 </a:t>
            </a:r>
            <a:r>
              <a:rPr lang="en-US" sz="1200" kern="1200" dirty="0">
                <a:solidFill>
                  <a:schemeClr val="tx1"/>
                </a:solidFill>
                <a:effectLst/>
                <a:latin typeface="+mn-lt"/>
                <a:ea typeface="+mn-ea"/>
                <a:cs typeface="+mn-cs"/>
              </a:rPr>
              <a:t>(4), e94628. </a:t>
            </a:r>
            <a:r>
              <a:rPr lang="en-US" sz="1200" u="none" kern="1200" dirty="0">
                <a:solidFill>
                  <a:schemeClr val="tx1"/>
                </a:solidFill>
                <a:effectLst/>
                <a:latin typeface="+mn-lt"/>
                <a:ea typeface="+mn-ea"/>
                <a:cs typeface="+mn-cs"/>
              </a:rPr>
              <a:t>http://</a:t>
            </a:r>
            <a:r>
              <a:rPr lang="en-US" sz="1200" u="none" kern="1200" dirty="0" err="1">
                <a:solidFill>
                  <a:schemeClr val="tx1"/>
                </a:solidFill>
                <a:effectLst/>
                <a:latin typeface="+mn-lt"/>
                <a:ea typeface="+mn-ea"/>
                <a:cs typeface="+mn-cs"/>
              </a:rPr>
              <a:t>dx.doi.org</a:t>
            </a:r>
            <a:r>
              <a:rPr lang="en-US" sz="1200" u="none" kern="1200" dirty="0">
                <a:solidFill>
                  <a:schemeClr val="tx1"/>
                </a:solidFill>
                <a:effectLst/>
                <a:latin typeface="+mn-lt"/>
                <a:ea typeface="+mn-ea"/>
                <a:cs typeface="+mn-cs"/>
              </a:rPr>
              <a:t>/10.1371/journal.pone.0094628</a:t>
            </a:r>
          </a:p>
        </p:txBody>
      </p:sp>
      <p:sp>
        <p:nvSpPr>
          <p:cNvPr id="4" name="Slide Number Placeholder 3"/>
          <p:cNvSpPr>
            <a:spLocks noGrp="1"/>
          </p:cNvSpPr>
          <p:nvPr>
            <p:ph type="sldNum" sz="quarter" idx="5"/>
          </p:nvPr>
        </p:nvSpPr>
        <p:spPr/>
        <p:txBody>
          <a:bodyPr/>
          <a:lstStyle/>
          <a:p>
            <a:fld id="{E8CE6CB7-542C-0A40-A1D9-CA6EADA0C63B}" type="slidenum">
              <a:rPr lang="en-US" smtClean="0"/>
              <a:t>4</a:t>
            </a:fld>
            <a:endParaRPr lang="en-US"/>
          </a:p>
        </p:txBody>
      </p:sp>
    </p:spTree>
    <p:extLst>
      <p:ext uri="{BB962C8B-B14F-4D97-AF65-F5344CB8AC3E}">
        <p14:creationId xmlns:p14="http://schemas.microsoft.com/office/powerpoint/2010/main" val="347929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61: </a:t>
            </a:r>
            <a:r>
              <a:rPr lang="en-US" sz="1200" kern="1200" dirty="0">
                <a:solidFill>
                  <a:schemeClr val="tx1"/>
                </a:solidFill>
                <a:effectLst/>
                <a:latin typeface="+mn-lt"/>
                <a:ea typeface="+mn-ea"/>
                <a:cs typeface="+mn-cs"/>
              </a:rPr>
              <a:t>EPA, 2017: Inventory of U.S. Greenhouse Gas Emissions and Sinks: 1990-2015. EPA 430-P-17-001. U.S. Environmental Protection Agency, Washington, DC, 633 pp. https://</a:t>
            </a:r>
            <a:r>
              <a:rPr lang="en-US" sz="1200" kern="1200" dirty="0" err="1">
                <a:solidFill>
                  <a:schemeClr val="tx1"/>
                </a:solidFill>
                <a:effectLst/>
                <a:latin typeface="+mn-lt"/>
                <a:ea typeface="+mn-ea"/>
                <a:cs typeface="+mn-cs"/>
              </a:rPr>
              <a:t>www.epa.gov</a:t>
            </a:r>
            <a:r>
              <a:rPr lang="en-US" sz="1200" kern="1200" dirty="0">
                <a:solidFill>
                  <a:schemeClr val="tx1"/>
                </a:solidFill>
                <a:effectLst/>
                <a:latin typeface="+mn-lt"/>
                <a:ea typeface="+mn-ea"/>
                <a:cs typeface="+mn-cs"/>
              </a:rPr>
              <a:t>/sites/production/files/2017-02/documents/2017_complete_report.pdf </a:t>
            </a:r>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5</a:t>
            </a:fld>
            <a:endParaRPr lang="en-US"/>
          </a:p>
        </p:txBody>
      </p:sp>
    </p:spTree>
    <p:extLst>
      <p:ext uri="{BB962C8B-B14F-4D97-AF65-F5344CB8AC3E}">
        <p14:creationId xmlns:p14="http://schemas.microsoft.com/office/powerpoint/2010/main" val="264944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Sleeter</a:t>
            </a:r>
            <a:r>
              <a:rPr lang="en-US" sz="1200" kern="1200" dirty="0">
                <a:solidFill>
                  <a:schemeClr val="tx1"/>
                </a:solidFill>
                <a:effectLst/>
                <a:latin typeface="+mn-lt"/>
                <a:ea typeface="+mn-ea"/>
                <a:cs typeface="+mn-cs"/>
              </a:rPr>
              <a:t>, B.M., T.L. </a:t>
            </a:r>
            <a:r>
              <a:rPr lang="en-US" sz="1200" kern="1200" dirty="0" err="1">
                <a:solidFill>
                  <a:schemeClr val="tx1"/>
                </a:solidFill>
                <a:effectLst/>
                <a:latin typeface="+mn-lt"/>
                <a:ea typeface="+mn-ea"/>
                <a:cs typeface="+mn-cs"/>
              </a:rPr>
              <a:t>Sohl</a:t>
            </a:r>
            <a:r>
              <a:rPr lang="en-US" sz="1200" kern="1200" dirty="0">
                <a:solidFill>
                  <a:schemeClr val="tx1"/>
                </a:solidFill>
                <a:effectLst/>
                <a:latin typeface="+mn-lt"/>
                <a:ea typeface="+mn-ea"/>
                <a:cs typeface="+mn-cs"/>
              </a:rPr>
              <a:t>, T.R. Loveland, R.F. Auch, W. Acevedo, M.A. Drummond, K.L. </a:t>
            </a:r>
            <a:r>
              <a:rPr lang="en-US" sz="1200" kern="1200" dirty="0" err="1">
                <a:solidFill>
                  <a:schemeClr val="tx1"/>
                </a:solidFill>
                <a:effectLst/>
                <a:latin typeface="+mn-lt"/>
                <a:ea typeface="+mn-ea"/>
                <a:cs typeface="+mn-cs"/>
              </a:rPr>
              <a:t>Sayler</a:t>
            </a:r>
            <a:r>
              <a:rPr lang="en-US" sz="1200" kern="1200" dirty="0">
                <a:solidFill>
                  <a:schemeClr val="tx1"/>
                </a:solidFill>
                <a:effectLst/>
                <a:latin typeface="+mn-lt"/>
                <a:ea typeface="+mn-ea"/>
                <a:cs typeface="+mn-cs"/>
              </a:rPr>
              <a:t>, and S.V. Stehman, 2013: Land-cover change in the conterminous United States from 1973 to 2000. </a:t>
            </a:r>
            <a:r>
              <a:rPr lang="en-US" sz="1200" i="1" kern="1200" dirty="0">
                <a:solidFill>
                  <a:schemeClr val="tx1"/>
                </a:solidFill>
                <a:effectLst/>
                <a:latin typeface="+mn-lt"/>
                <a:ea typeface="+mn-ea"/>
                <a:cs typeface="+mn-cs"/>
              </a:rPr>
              <a:t>Global Environmental Change, </a:t>
            </a:r>
            <a:r>
              <a:rPr lang="en-US" sz="1200" b="1" kern="1200" dirty="0">
                <a:solidFill>
                  <a:schemeClr val="tx1"/>
                </a:solidFill>
                <a:effectLst/>
                <a:latin typeface="+mn-lt"/>
                <a:ea typeface="+mn-ea"/>
                <a:cs typeface="+mn-cs"/>
              </a:rPr>
              <a:t>23 </a:t>
            </a:r>
            <a:r>
              <a:rPr lang="en-US" sz="1200" kern="1200" dirty="0">
                <a:solidFill>
                  <a:schemeClr val="tx1"/>
                </a:solidFill>
                <a:effectLst/>
                <a:latin typeface="+mn-lt"/>
                <a:ea typeface="+mn-ea"/>
                <a:cs typeface="+mn-cs"/>
              </a:rPr>
              <a:t>(4), 733-748. </a:t>
            </a:r>
            <a:r>
              <a:rPr lang="en-US" sz="1200" u="none" kern="1200" dirty="0">
                <a:solidFill>
                  <a:schemeClr val="tx1"/>
                </a:solidFill>
                <a:effectLst/>
                <a:latin typeface="+mn-lt"/>
                <a:ea typeface="+mn-ea"/>
                <a:cs typeface="+mn-cs"/>
              </a:rPr>
              <a:t>http://</a:t>
            </a:r>
            <a:r>
              <a:rPr lang="en-US" sz="1200" u="none" kern="1200" dirty="0" err="1">
                <a:solidFill>
                  <a:schemeClr val="tx1"/>
                </a:solidFill>
                <a:effectLst/>
                <a:latin typeface="+mn-lt"/>
                <a:ea typeface="+mn-ea"/>
                <a:cs typeface="+mn-cs"/>
              </a:rPr>
              <a:t>dx.doi.org</a:t>
            </a:r>
            <a:r>
              <a:rPr lang="en-US" sz="1200" u="none" kern="1200" dirty="0">
                <a:solidFill>
                  <a:schemeClr val="tx1"/>
                </a:solidFill>
                <a:effectLst/>
                <a:latin typeface="+mn-lt"/>
                <a:ea typeface="+mn-ea"/>
                <a:cs typeface="+mn-cs"/>
              </a:rPr>
              <a:t>/10.1016/j.gloenvcha.2013.03.006</a:t>
            </a:r>
            <a:endParaRPr lang="en-US" u="none" dirty="0"/>
          </a:p>
          <a:p>
            <a:endParaRPr lang="en-US" dirty="0"/>
          </a:p>
          <a:p>
            <a:r>
              <a:rPr lang="en-US" dirty="0"/>
              <a:t>3: </a:t>
            </a:r>
            <a:r>
              <a:rPr lang="en-US" sz="1200" kern="1200" dirty="0">
                <a:solidFill>
                  <a:schemeClr val="tx1"/>
                </a:solidFill>
                <a:effectLst/>
                <a:latin typeface="+mn-lt"/>
                <a:ea typeface="+mn-ea"/>
                <a:cs typeface="+mn-cs"/>
              </a:rPr>
              <a:t>Homer, C.G., J.A. </a:t>
            </a:r>
            <a:r>
              <a:rPr lang="en-US" sz="1200" kern="1200" dirty="0" err="1">
                <a:solidFill>
                  <a:schemeClr val="tx1"/>
                </a:solidFill>
                <a:effectLst/>
                <a:latin typeface="+mn-lt"/>
                <a:ea typeface="+mn-ea"/>
                <a:cs typeface="+mn-cs"/>
              </a:rPr>
              <a:t>Dewitz</a:t>
            </a:r>
            <a:r>
              <a:rPr lang="en-US" sz="1200" kern="1200" dirty="0">
                <a:solidFill>
                  <a:schemeClr val="tx1"/>
                </a:solidFill>
                <a:effectLst/>
                <a:latin typeface="+mn-lt"/>
                <a:ea typeface="+mn-ea"/>
                <a:cs typeface="+mn-cs"/>
              </a:rPr>
              <a:t>, L. Yang, S. </a:t>
            </a:r>
            <a:r>
              <a:rPr lang="en-US" sz="1200" kern="1200" dirty="0" err="1">
                <a:solidFill>
                  <a:schemeClr val="tx1"/>
                </a:solidFill>
                <a:effectLst/>
                <a:latin typeface="+mn-lt"/>
                <a:ea typeface="+mn-ea"/>
                <a:cs typeface="+mn-cs"/>
              </a:rPr>
              <a:t>Jin</a:t>
            </a:r>
            <a:r>
              <a:rPr lang="en-US" sz="1200" kern="1200" dirty="0">
                <a:solidFill>
                  <a:schemeClr val="tx1"/>
                </a:solidFill>
                <a:effectLst/>
                <a:latin typeface="+mn-lt"/>
                <a:ea typeface="+mn-ea"/>
                <a:cs typeface="+mn-cs"/>
              </a:rPr>
              <a:t>, P. Danielson, G. Xian, J. </a:t>
            </a:r>
            <a:r>
              <a:rPr lang="en-US" sz="1200" kern="1200" dirty="0" err="1">
                <a:solidFill>
                  <a:schemeClr val="tx1"/>
                </a:solidFill>
                <a:effectLst/>
                <a:latin typeface="+mn-lt"/>
                <a:ea typeface="+mn-ea"/>
                <a:cs typeface="+mn-cs"/>
              </a:rPr>
              <a:t>Coulston</a:t>
            </a:r>
            <a:r>
              <a:rPr lang="en-US" sz="1200" kern="1200" dirty="0">
                <a:solidFill>
                  <a:schemeClr val="tx1"/>
                </a:solidFill>
                <a:effectLst/>
                <a:latin typeface="+mn-lt"/>
                <a:ea typeface="+mn-ea"/>
                <a:cs typeface="+mn-cs"/>
              </a:rPr>
              <a:t>, N.D. Herold, J. Wickham, and K. </a:t>
            </a:r>
            <a:r>
              <a:rPr lang="en-US" sz="1200" kern="1200" dirty="0" err="1">
                <a:solidFill>
                  <a:schemeClr val="tx1"/>
                </a:solidFill>
                <a:effectLst/>
                <a:latin typeface="+mn-lt"/>
                <a:ea typeface="+mn-ea"/>
                <a:cs typeface="+mn-cs"/>
              </a:rPr>
              <a:t>Megown</a:t>
            </a:r>
            <a:r>
              <a:rPr lang="en-US" sz="1200" kern="1200" dirty="0">
                <a:solidFill>
                  <a:schemeClr val="tx1"/>
                </a:solidFill>
                <a:effectLst/>
                <a:latin typeface="+mn-lt"/>
                <a:ea typeface="+mn-ea"/>
                <a:cs typeface="+mn-cs"/>
              </a:rPr>
              <a:t>, 2015: Completion of the 2011 National Land Cover Database for the conterminous United States—Representing a decade of land cover change information. </a:t>
            </a:r>
            <a:r>
              <a:rPr lang="en-US" sz="1200" i="1" kern="1200" dirty="0">
                <a:solidFill>
                  <a:schemeClr val="tx1"/>
                </a:solidFill>
                <a:effectLst/>
                <a:latin typeface="+mn-lt"/>
                <a:ea typeface="+mn-ea"/>
                <a:cs typeface="+mn-cs"/>
              </a:rPr>
              <a:t>Photogrammetric Engineering &amp; Remote Sensing, </a:t>
            </a:r>
            <a:r>
              <a:rPr lang="en-US" sz="1200" b="1" kern="1200" dirty="0">
                <a:solidFill>
                  <a:schemeClr val="tx1"/>
                </a:solidFill>
                <a:effectLst/>
                <a:latin typeface="+mn-lt"/>
                <a:ea typeface="+mn-ea"/>
                <a:cs typeface="+mn-cs"/>
              </a:rPr>
              <a:t>81 </a:t>
            </a:r>
            <a:r>
              <a:rPr lang="en-US" sz="1200" kern="1200" dirty="0">
                <a:solidFill>
                  <a:schemeClr val="tx1"/>
                </a:solidFill>
                <a:effectLst/>
                <a:latin typeface="+mn-lt"/>
                <a:ea typeface="+mn-ea"/>
                <a:cs typeface="+mn-cs"/>
              </a:rPr>
              <a:t>(5), 345-354. </a:t>
            </a:r>
            <a:r>
              <a:rPr lang="en-US" sz="1200" u="none" kern="1200" dirty="0">
                <a:solidFill>
                  <a:schemeClr val="tx1"/>
                </a:solidFill>
                <a:effectLst/>
                <a:latin typeface="+mn-lt"/>
                <a:ea typeface="+mn-ea"/>
                <a:cs typeface="+mn-cs"/>
              </a:rPr>
              <a:t>http://</a:t>
            </a:r>
            <a:r>
              <a:rPr lang="en-US" sz="1200" u="none" kern="1200" dirty="0" err="1">
                <a:solidFill>
                  <a:schemeClr val="tx1"/>
                </a:solidFill>
                <a:effectLst/>
                <a:latin typeface="+mn-lt"/>
                <a:ea typeface="+mn-ea"/>
                <a:cs typeface="+mn-cs"/>
              </a:rPr>
              <a:t>dx.doi.org</a:t>
            </a:r>
            <a:r>
              <a:rPr lang="en-US" sz="1200" u="none" kern="1200" dirty="0">
                <a:solidFill>
                  <a:schemeClr val="tx1"/>
                </a:solidFill>
                <a:effectLst/>
                <a:latin typeface="+mn-lt"/>
                <a:ea typeface="+mn-ea"/>
                <a:cs typeface="+mn-cs"/>
              </a:rPr>
              <a:t>/10.14358/PERS.81.5.345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54599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63: </a:t>
            </a:r>
            <a:r>
              <a:rPr lang="en-US" sz="1200" kern="1200" dirty="0">
                <a:solidFill>
                  <a:schemeClr val="tx1"/>
                </a:solidFill>
                <a:effectLst/>
                <a:latin typeface="+mn-lt"/>
                <a:ea typeface="+mn-ea"/>
                <a:cs typeface="+mn-cs"/>
              </a:rPr>
              <a:t>Office for Coastal Management, 2018: C-CAP FTP Tool: An interface for downloading land cover data. NOAA National Ocean Service, Silver Spring, MD. </a:t>
            </a:r>
            <a:r>
              <a:rPr lang="en-US" sz="1200" u="none" kern="1200" dirty="0">
                <a:solidFill>
                  <a:schemeClr val="tx1"/>
                </a:solidFill>
                <a:effectLst/>
                <a:latin typeface="+mn-lt"/>
                <a:ea typeface="+mn-ea"/>
                <a:cs typeface="+mn-cs"/>
              </a:rPr>
              <a:t>https://</a:t>
            </a:r>
            <a:r>
              <a:rPr lang="en-US" sz="1200" u="none" kern="1200" dirty="0" err="1">
                <a:solidFill>
                  <a:schemeClr val="tx1"/>
                </a:solidFill>
                <a:effectLst/>
                <a:latin typeface="+mn-lt"/>
                <a:ea typeface="+mn-ea"/>
                <a:cs typeface="+mn-cs"/>
              </a:rPr>
              <a:t>www.coast.noaa.gov</a:t>
            </a:r>
            <a:r>
              <a:rPr lang="en-US" sz="1200" u="none" kern="1200" dirty="0">
                <a:solidFill>
                  <a:schemeClr val="tx1"/>
                </a:solidFill>
                <a:effectLst/>
                <a:latin typeface="+mn-lt"/>
                <a:ea typeface="+mn-ea"/>
                <a:cs typeface="+mn-cs"/>
              </a:rPr>
              <a:t>/</a:t>
            </a:r>
            <a:r>
              <a:rPr lang="en-US" sz="1200" u="none" kern="1200" dirty="0" err="1">
                <a:solidFill>
                  <a:schemeClr val="tx1"/>
                </a:solidFill>
                <a:effectLst/>
                <a:latin typeface="+mn-lt"/>
                <a:ea typeface="+mn-ea"/>
                <a:cs typeface="+mn-cs"/>
              </a:rPr>
              <a:t>ccapftp</a:t>
            </a:r>
            <a:endParaRPr lang="en-US" sz="120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2681525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024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baseline="0">
                <a:solidFill>
                  <a:srgbClr val="3D88A8"/>
                </a:solidFill>
                <a:latin typeface="+mj-lt"/>
              </a:defRPr>
            </a:lvl1pPr>
          </a:lstStyle>
          <a:p>
            <a:pPr lvl="0"/>
            <a:r>
              <a:rPr lang="en-US" dirty="0"/>
              <a:t>Click to edit Key Message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0" name="Text Placeholder 8"/>
          <p:cNvSpPr>
            <a:spLocks noGrp="1"/>
          </p:cNvSpPr>
          <p:nvPr>
            <p:ph type="body" sz="quarter" idx="14" hasCustomPrompt="1"/>
          </p:nvPr>
        </p:nvSpPr>
        <p:spPr>
          <a:xfrm>
            <a:off x="628650" y="1825625"/>
            <a:ext cx="7886700" cy="447058"/>
          </a:xfrm>
        </p:spPr>
        <p:txBody>
          <a:bodyPr/>
          <a:lstStyle>
            <a:lvl1pPr marL="0" indent="0">
              <a:buNone/>
              <a:defRPr sz="2400" b="1" baseline="0">
                <a:solidFill>
                  <a:srgbClr val="3D88A8"/>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41718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044"/>
            <a:ext cx="784386" cy="804672"/>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Content Placeholder 2"/>
          <p:cNvSpPr>
            <a:spLocks noGrp="1"/>
          </p:cNvSpPr>
          <p:nvPr>
            <p:ph idx="13" hasCustomPrompt="1"/>
          </p:nvPr>
        </p:nvSpPr>
        <p:spPr>
          <a:xfrm>
            <a:off x="628650" y="1825625"/>
            <a:ext cx="7886700" cy="4351337"/>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Tree>
    <p:extLst>
      <p:ext uri="{BB962C8B-B14F-4D97-AF65-F5344CB8AC3E}">
        <p14:creationId xmlns:p14="http://schemas.microsoft.com/office/powerpoint/2010/main" val="247472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D88A8"/>
                </a:solidFill>
                <a:latin typeface="+mj-lt"/>
              </a:defRPr>
            </a:lvl1pPr>
          </a:lstStyle>
          <a:p>
            <a:pPr lvl="0"/>
            <a:r>
              <a:rPr lang="en-US"/>
              <a:t>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881" y="612648"/>
            <a:ext cx="784386" cy="804672"/>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457200"/>
            <a:ext cx="2949178" cy="1600200"/>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2057400"/>
            <a:ext cx="2949178" cy="3811588"/>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D88A8"/>
          </a:solidFill>
          <a:ln w="19050">
            <a:solidFill>
              <a:srgbClr val="3D88A8"/>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D88A8"/>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340939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83318"/>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80" r:id="rId4"/>
    <p:sldLayoutId id="2147483664" r:id="rId5"/>
    <p:sldLayoutId id="2147483669" r:id="rId6"/>
    <p:sldLayoutId id="2147483675"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doi.org/10.7930/NCA4.2018.CH5"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dx.doi.org/10.1371/journal.pone.0094628" TargetMode="External"/><Relationship Id="rId4" Type="http://schemas.openxmlformats.org/officeDocument/2006/relationships/hyperlink" Target="http://dx.doi.org/10.14358/PERS.81.5.34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sites/production/files/2017-02/documents/2017_complete_report.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dx.doi.org/10.14358/PERS.81.5.345" TargetMode="External"/><Relationship Id="rId4" Type="http://schemas.openxmlformats.org/officeDocument/2006/relationships/hyperlink" Target="http://dx.doi.org/10.1016/j.gloenvcha.2013.03.00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coast.noaa.gov/ccapft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5"/>
          </p:nvPr>
        </p:nvSpPr>
        <p:spPr/>
        <p:txBody>
          <a:bodyPr/>
          <a:lstStyle/>
          <a:p>
            <a:r>
              <a:rPr lang="en-US" dirty="0"/>
              <a:t>Chapter 5 | Land Cover and Land-Use Change</a:t>
            </a:r>
          </a:p>
        </p:txBody>
      </p:sp>
    </p:spTree>
    <p:extLst>
      <p:ext uri="{BB962C8B-B14F-4D97-AF65-F5344CB8AC3E}">
        <p14:creationId xmlns:p14="http://schemas.microsoft.com/office/powerpoint/2010/main" val="32520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4FE312-EEFE-9745-BC20-B1D85F0A3CC4}"/>
              </a:ext>
            </a:extLst>
          </p:cNvPr>
          <p:cNvSpPr>
            <a:spLocks noGrp="1"/>
          </p:cNvSpPr>
          <p:nvPr>
            <p:ph type="subTitle" idx="1"/>
          </p:nvPr>
        </p:nvSpPr>
        <p:spPr/>
        <p:txBody>
          <a:bodyPr>
            <a:normAutofit fontScale="92500" lnSpcReduction="20000"/>
          </a:bodyPr>
          <a:lstStyle/>
          <a:p>
            <a:r>
              <a:rPr lang="en-US" b="1" dirty="0" err="1"/>
              <a:t>Sleeter</a:t>
            </a:r>
            <a:r>
              <a:rPr lang="en-US" dirty="0"/>
              <a:t>, B.M., T. Loveland, G. </a:t>
            </a:r>
            <a:r>
              <a:rPr lang="en-US" dirty="0" err="1"/>
              <a:t>Domke</a:t>
            </a:r>
            <a:r>
              <a:rPr lang="en-US" dirty="0"/>
              <a:t>, N. Herold, J. Wickham, and N. Wood, 2018: Land Cover and Land-Use Change.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2"/>
              </a:rPr>
              <a:t>10.7930/NCA4.2018.CH5</a:t>
            </a:r>
            <a:endParaRPr lang="en-US" dirty="0"/>
          </a:p>
        </p:txBody>
      </p:sp>
      <p:sp>
        <p:nvSpPr>
          <p:cNvPr id="3" name="Text Placeholder 2">
            <a:extLst>
              <a:ext uri="{FF2B5EF4-FFF2-40B4-BE49-F238E27FC236}">
                <a16:creationId xmlns:a16="http://schemas.microsoft.com/office/drawing/2014/main" id="{4F5D4D8A-63BF-F24E-A367-D3D21F4E5A7E}"/>
              </a:ext>
            </a:extLst>
          </p:cNvPr>
          <p:cNvSpPr>
            <a:spLocks noGrp="1"/>
          </p:cNvSpPr>
          <p:nvPr>
            <p:ph type="body" sz="quarter" idx="10"/>
          </p:nvPr>
        </p:nvSpPr>
        <p:spPr/>
        <p:txBody>
          <a:bodyPr/>
          <a:lstStyle/>
          <a:p>
            <a:r>
              <a:rPr lang="en-US" dirty="0"/>
              <a:t>https://nca2018.globalchange.gov/chapter/land-changes</a:t>
            </a:r>
          </a:p>
        </p:txBody>
      </p:sp>
    </p:spTree>
    <p:extLst>
      <p:ext uri="{BB962C8B-B14F-4D97-AF65-F5344CB8AC3E}">
        <p14:creationId xmlns:p14="http://schemas.microsoft.com/office/powerpoint/2010/main" val="52957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FD3ED-0A42-6E46-8BA5-F86448317069}"/>
              </a:ext>
            </a:extLst>
          </p:cNvPr>
          <p:cNvSpPr>
            <a:spLocks noGrp="1"/>
          </p:cNvSpPr>
          <p:nvPr>
            <p:ph type="body" sz="quarter" idx="10"/>
          </p:nvPr>
        </p:nvSpPr>
        <p:spPr/>
        <p:txBody>
          <a:bodyPr/>
          <a:lstStyle/>
          <a:p>
            <a:r>
              <a:rPr lang="en-US" dirty="0"/>
              <a:t>Key Message #1</a:t>
            </a:r>
          </a:p>
        </p:txBody>
      </p:sp>
      <p:sp>
        <p:nvSpPr>
          <p:cNvPr id="3" name="Text Placeholder 2">
            <a:extLst>
              <a:ext uri="{FF2B5EF4-FFF2-40B4-BE49-F238E27FC236}">
                <a16:creationId xmlns:a16="http://schemas.microsoft.com/office/drawing/2014/main" id="{45F4C8D4-1AD5-9C43-9906-FE8688F565F5}"/>
              </a:ext>
            </a:extLst>
          </p:cNvPr>
          <p:cNvSpPr>
            <a:spLocks noGrp="1"/>
          </p:cNvSpPr>
          <p:nvPr>
            <p:ph type="body" sz="quarter" idx="11"/>
          </p:nvPr>
        </p:nvSpPr>
        <p:spPr/>
        <p:txBody>
          <a:bodyPr/>
          <a:lstStyle/>
          <a:p>
            <a:r>
              <a:rPr lang="en-US" dirty="0"/>
              <a:t>5</a:t>
            </a:r>
          </a:p>
        </p:txBody>
      </p:sp>
      <p:sp>
        <p:nvSpPr>
          <p:cNvPr id="4" name="Text Placeholder 3">
            <a:extLst>
              <a:ext uri="{FF2B5EF4-FFF2-40B4-BE49-F238E27FC236}">
                <a16:creationId xmlns:a16="http://schemas.microsoft.com/office/drawing/2014/main" id="{D9E02AA9-517E-0043-9941-0AF9F0864A66}"/>
              </a:ext>
            </a:extLst>
          </p:cNvPr>
          <p:cNvSpPr>
            <a:spLocks noGrp="1"/>
          </p:cNvSpPr>
          <p:nvPr>
            <p:ph type="body" sz="quarter" idx="12"/>
          </p:nvPr>
        </p:nvSpPr>
        <p:spPr/>
        <p:txBody>
          <a:bodyPr/>
          <a:lstStyle/>
          <a:p>
            <a:r>
              <a:rPr lang="en-US" dirty="0"/>
              <a:t>05 | Land Cover and Land-Use Change</a:t>
            </a:r>
          </a:p>
        </p:txBody>
      </p:sp>
      <p:sp>
        <p:nvSpPr>
          <p:cNvPr id="5" name="Content Placeholder 4">
            <a:extLst>
              <a:ext uri="{FF2B5EF4-FFF2-40B4-BE49-F238E27FC236}">
                <a16:creationId xmlns:a16="http://schemas.microsoft.com/office/drawing/2014/main" id="{B0C69435-389E-504A-B48E-71A3773CF843}"/>
              </a:ext>
            </a:extLst>
          </p:cNvPr>
          <p:cNvSpPr>
            <a:spLocks noGrp="1"/>
          </p:cNvSpPr>
          <p:nvPr>
            <p:ph idx="13"/>
          </p:nvPr>
        </p:nvSpPr>
        <p:spPr/>
        <p:txBody>
          <a:bodyPr/>
          <a:lstStyle/>
          <a:p>
            <a:r>
              <a:rPr lang="en-US" dirty="0"/>
              <a:t>Changes in land cover continue to impact local- to global-scale weather and climate by altering the flow of energy, water, and greenhouse gases between the land and the atmosphere. Reforestation can foster localized cooling, while in urban areas, continued warming is expected to exacerbate urban heat island effects.</a:t>
            </a:r>
          </a:p>
        </p:txBody>
      </p:sp>
      <p:sp>
        <p:nvSpPr>
          <p:cNvPr id="6" name="Text Placeholder 5">
            <a:extLst>
              <a:ext uri="{FF2B5EF4-FFF2-40B4-BE49-F238E27FC236}">
                <a16:creationId xmlns:a16="http://schemas.microsoft.com/office/drawing/2014/main" id="{011AF582-0E4B-B74A-9DD0-478FDF29A4E2}"/>
              </a:ext>
            </a:extLst>
          </p:cNvPr>
          <p:cNvSpPr>
            <a:spLocks noGrp="1"/>
          </p:cNvSpPr>
          <p:nvPr>
            <p:ph type="body" sz="quarter" idx="14"/>
          </p:nvPr>
        </p:nvSpPr>
        <p:spPr/>
        <p:txBody>
          <a:bodyPr/>
          <a:lstStyle/>
          <a:p>
            <a:r>
              <a:rPr lang="en-US" dirty="0"/>
              <a:t>Land-Cover Changes Influence Weather and Climate</a:t>
            </a:r>
          </a:p>
        </p:txBody>
      </p:sp>
    </p:spTree>
    <p:extLst>
      <p:ext uri="{BB962C8B-B14F-4D97-AF65-F5344CB8AC3E}">
        <p14:creationId xmlns:p14="http://schemas.microsoft.com/office/powerpoint/2010/main" val="3702752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CED4A-EE13-0142-80B5-D3F27B864768}"/>
              </a:ext>
            </a:extLst>
          </p:cNvPr>
          <p:cNvSpPr>
            <a:spLocks noGrp="1"/>
          </p:cNvSpPr>
          <p:nvPr>
            <p:ph type="body" sz="quarter" idx="10"/>
          </p:nvPr>
        </p:nvSpPr>
        <p:spPr/>
        <p:txBody>
          <a:bodyPr/>
          <a:lstStyle/>
          <a:p>
            <a:r>
              <a:rPr lang="en-US" dirty="0"/>
              <a:t>Key Message #2</a:t>
            </a:r>
          </a:p>
        </p:txBody>
      </p:sp>
      <p:sp>
        <p:nvSpPr>
          <p:cNvPr id="3" name="Text Placeholder 2">
            <a:extLst>
              <a:ext uri="{FF2B5EF4-FFF2-40B4-BE49-F238E27FC236}">
                <a16:creationId xmlns:a16="http://schemas.microsoft.com/office/drawing/2014/main" id="{D7F33113-F3E1-CA4C-A45F-50ED7EC900A2}"/>
              </a:ext>
            </a:extLst>
          </p:cNvPr>
          <p:cNvSpPr>
            <a:spLocks noGrp="1"/>
          </p:cNvSpPr>
          <p:nvPr>
            <p:ph type="body" sz="quarter" idx="11"/>
          </p:nvPr>
        </p:nvSpPr>
        <p:spPr/>
        <p:txBody>
          <a:bodyPr/>
          <a:lstStyle/>
          <a:p>
            <a:r>
              <a:rPr lang="en-US" dirty="0"/>
              <a:t>5</a:t>
            </a:r>
          </a:p>
        </p:txBody>
      </p:sp>
      <p:sp>
        <p:nvSpPr>
          <p:cNvPr id="4" name="Text Placeholder 3">
            <a:extLst>
              <a:ext uri="{FF2B5EF4-FFF2-40B4-BE49-F238E27FC236}">
                <a16:creationId xmlns:a16="http://schemas.microsoft.com/office/drawing/2014/main" id="{DB8630BE-AC6C-F247-B64E-7E7E4FB391BA}"/>
              </a:ext>
            </a:extLst>
          </p:cNvPr>
          <p:cNvSpPr>
            <a:spLocks noGrp="1"/>
          </p:cNvSpPr>
          <p:nvPr>
            <p:ph type="body" sz="quarter" idx="12"/>
          </p:nvPr>
        </p:nvSpPr>
        <p:spPr/>
        <p:txBody>
          <a:bodyPr/>
          <a:lstStyle/>
          <a:p>
            <a:r>
              <a:rPr lang="en-US" dirty="0"/>
              <a:t>05 | Land Cover and Land-Use Change</a:t>
            </a:r>
          </a:p>
        </p:txBody>
      </p:sp>
      <p:sp>
        <p:nvSpPr>
          <p:cNvPr id="5" name="Content Placeholder 4">
            <a:extLst>
              <a:ext uri="{FF2B5EF4-FFF2-40B4-BE49-F238E27FC236}">
                <a16:creationId xmlns:a16="http://schemas.microsoft.com/office/drawing/2014/main" id="{84E16A5C-13FE-8146-A2EC-CE5971653B7F}"/>
              </a:ext>
            </a:extLst>
          </p:cNvPr>
          <p:cNvSpPr>
            <a:spLocks noGrp="1"/>
          </p:cNvSpPr>
          <p:nvPr>
            <p:ph idx="13"/>
          </p:nvPr>
        </p:nvSpPr>
        <p:spPr/>
        <p:txBody>
          <a:bodyPr/>
          <a:lstStyle/>
          <a:p>
            <a:r>
              <a:rPr lang="en-US" dirty="0"/>
              <a:t>Climate change affects land use and ecosystems. Climate change is expected to directly and indirectly impact land use and cover by altering disturbance patterns, species distributions, and the suitability of land for specific uses. The composition of the natural and human landscapes, and how society uses the land, affects the ability of the Nation’s ecosystems to provide essential goods and services. </a:t>
            </a:r>
          </a:p>
        </p:txBody>
      </p:sp>
      <p:sp>
        <p:nvSpPr>
          <p:cNvPr id="6" name="Text Placeholder 5">
            <a:extLst>
              <a:ext uri="{FF2B5EF4-FFF2-40B4-BE49-F238E27FC236}">
                <a16:creationId xmlns:a16="http://schemas.microsoft.com/office/drawing/2014/main" id="{6AFE46AB-A7EC-FC48-8840-71A395988B93}"/>
              </a:ext>
            </a:extLst>
          </p:cNvPr>
          <p:cNvSpPr>
            <a:spLocks noGrp="1"/>
          </p:cNvSpPr>
          <p:nvPr>
            <p:ph type="body" sz="quarter" idx="14"/>
          </p:nvPr>
        </p:nvSpPr>
        <p:spPr/>
        <p:txBody>
          <a:bodyPr/>
          <a:lstStyle/>
          <a:p>
            <a:r>
              <a:rPr lang="en-US" dirty="0"/>
              <a:t>Climate Impacts on Land and Ecosystems</a:t>
            </a:r>
          </a:p>
        </p:txBody>
      </p:sp>
    </p:spTree>
    <p:extLst>
      <p:ext uri="{BB962C8B-B14F-4D97-AF65-F5344CB8AC3E}">
        <p14:creationId xmlns:p14="http://schemas.microsoft.com/office/powerpoint/2010/main" val="123998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D2AF16-1E5D-1342-92C9-260300677C61}"/>
              </a:ext>
            </a:extLst>
          </p:cNvPr>
          <p:cNvPicPr>
            <a:picLocks noChangeAspect="1"/>
          </p:cNvPicPr>
          <p:nvPr/>
        </p:nvPicPr>
        <p:blipFill>
          <a:blip r:embed="rId3"/>
          <a:stretch>
            <a:fillRect/>
          </a:stretch>
        </p:blipFill>
        <p:spPr>
          <a:xfrm>
            <a:off x="1949450" y="346075"/>
            <a:ext cx="5010150" cy="3574251"/>
          </a:xfrm>
          <a:prstGeom prst="rect">
            <a:avLst/>
          </a:prstGeom>
        </p:spPr>
      </p:pic>
      <p:sp>
        <p:nvSpPr>
          <p:cNvPr id="3" name="Title 2">
            <a:extLst>
              <a:ext uri="{FF2B5EF4-FFF2-40B4-BE49-F238E27FC236}">
                <a16:creationId xmlns:a16="http://schemas.microsoft.com/office/drawing/2014/main" id="{B0C6BC29-77B9-A64F-A39F-4CF9CCFFC00F}"/>
              </a:ext>
            </a:extLst>
          </p:cNvPr>
          <p:cNvSpPr>
            <a:spLocks noGrp="1"/>
          </p:cNvSpPr>
          <p:nvPr>
            <p:ph type="title"/>
          </p:nvPr>
        </p:nvSpPr>
        <p:spPr>
          <a:xfrm>
            <a:off x="628650" y="4163858"/>
            <a:ext cx="7886700" cy="772357"/>
          </a:xfrm>
        </p:spPr>
        <p:txBody>
          <a:bodyPr/>
          <a:lstStyle/>
          <a:p>
            <a:r>
              <a:rPr lang="en-US" dirty="0"/>
              <a:t>Fig. 5.1: Land-Use and Land-Cover Composition</a:t>
            </a:r>
          </a:p>
        </p:txBody>
      </p:sp>
      <p:sp>
        <p:nvSpPr>
          <p:cNvPr id="4" name="Text Placeholder 3">
            <a:extLst>
              <a:ext uri="{FF2B5EF4-FFF2-40B4-BE49-F238E27FC236}">
                <a16:creationId xmlns:a16="http://schemas.microsoft.com/office/drawing/2014/main" id="{4BF5C846-671F-6441-A96D-A6473D467FAA}"/>
              </a:ext>
            </a:extLst>
          </p:cNvPr>
          <p:cNvSpPr>
            <a:spLocks noGrp="1"/>
          </p:cNvSpPr>
          <p:nvPr>
            <p:ph type="body" sz="half" idx="2"/>
          </p:nvPr>
        </p:nvSpPr>
        <p:spPr>
          <a:xfrm>
            <a:off x="628650" y="4936216"/>
            <a:ext cx="7886700" cy="1510052"/>
          </a:xfrm>
        </p:spPr>
        <p:txBody>
          <a:bodyPr>
            <a:normAutofit fontScale="70000" lnSpcReduction="20000"/>
          </a:bodyPr>
          <a:lstStyle/>
          <a:p>
            <a:r>
              <a:rPr lang="en-US" dirty="0"/>
              <a:t>The composition of land use and land cover (LULC) is highly variable across the United States, owing in part to the natural environmental settings of each region. Forests dominate much of the vegetated areas of the eastern United States, while much of the Great Plains and Southwest are dominated by grasses and shrubs. Characterizing the composition of LULC also depends on the type of classification system used. This figure shows two different classification systems used to represent different components of land use and land cover: (a) the National Land Cover Database (NLCD),</a:t>
            </a:r>
            <a:r>
              <a:rPr lang="en-US" baseline="30000" dirty="0">
                <a:hlinkClick r:id="rId4"/>
              </a:rPr>
              <a:t>3</a:t>
            </a:r>
            <a:r>
              <a:rPr lang="en-US" dirty="0"/>
              <a:t> which is derived from the classification of satellite images and represents the physical features on the ground, such as land that is covered by trees (forest cover) or impervious surfaces (developed cover); and (b) the National Land Use Dataset (NLUD),</a:t>
            </a:r>
            <a:r>
              <a:rPr lang="en-US" baseline="30000" dirty="0">
                <a:hlinkClick r:id="rId5"/>
              </a:rPr>
              <a:t>58</a:t>
            </a:r>
            <a:r>
              <a:rPr lang="en-US" dirty="0"/>
              <a:t> which divides the land into 79 land-use categories that can be aggregated into five major use categories, including lands used for conservation, production of goods and services, and recreation. Data are unavailable for both the U.S. Caribbean region and the U.S.-Affiliated Pacific Islands in the NLCD and the NLUD. </a:t>
            </a:r>
            <a:r>
              <a:rPr lang="en-US" i="1" dirty="0"/>
              <a:t>Source: USGS.</a:t>
            </a:r>
          </a:p>
        </p:txBody>
      </p:sp>
      <p:sp>
        <p:nvSpPr>
          <p:cNvPr id="5" name="Text Placeholder 4">
            <a:extLst>
              <a:ext uri="{FF2B5EF4-FFF2-40B4-BE49-F238E27FC236}">
                <a16:creationId xmlns:a16="http://schemas.microsoft.com/office/drawing/2014/main" id="{73E9BADC-3A7E-344B-AB7F-B257A8DF2D0E}"/>
              </a:ext>
            </a:extLst>
          </p:cNvPr>
          <p:cNvSpPr>
            <a:spLocks noGrp="1"/>
          </p:cNvSpPr>
          <p:nvPr>
            <p:ph type="body" sz="quarter" idx="12"/>
          </p:nvPr>
        </p:nvSpPr>
        <p:spPr/>
        <p:txBody>
          <a:bodyPr/>
          <a:lstStyle/>
          <a:p>
            <a:r>
              <a:rPr lang="en-US" dirty="0"/>
              <a:t>05 | Land Cover and Land-Use Change</a:t>
            </a:r>
          </a:p>
        </p:txBody>
      </p:sp>
    </p:spTree>
    <p:extLst>
      <p:ext uri="{BB962C8B-B14F-4D97-AF65-F5344CB8AC3E}">
        <p14:creationId xmlns:p14="http://schemas.microsoft.com/office/powerpoint/2010/main" val="227599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0319010-369D-5340-9762-E5FA30AFE0DF}"/>
              </a:ext>
            </a:extLst>
          </p:cNvPr>
          <p:cNvGraphicFramePr>
            <a:graphicFrameLocks noGrp="1"/>
          </p:cNvGraphicFramePr>
          <p:nvPr>
            <p:ph sz="quarter" idx="10"/>
            <p:extLst>
              <p:ext uri="{D42A27DB-BD31-4B8C-83A1-F6EECF244321}">
                <p14:modId xmlns:p14="http://schemas.microsoft.com/office/powerpoint/2010/main" val="3499239637"/>
              </p:ext>
            </p:extLst>
          </p:nvPr>
        </p:nvGraphicFramePr>
        <p:xfrm>
          <a:off x="1604962" y="794290"/>
          <a:ext cx="6004877" cy="2613660"/>
        </p:xfrm>
        <a:graphic>
          <a:graphicData uri="http://schemas.openxmlformats.org/drawingml/2006/table">
            <a:tbl>
              <a:tblPr bandRow="1">
                <a:tableStyleId>{5C22544A-7EE6-4342-B048-85BDC9FD1C3A}</a:tableStyleId>
              </a:tblPr>
              <a:tblGrid>
                <a:gridCol w="1005094">
                  <a:extLst>
                    <a:ext uri="{9D8B030D-6E8A-4147-A177-3AD203B41FA5}">
                      <a16:colId xmlns:a16="http://schemas.microsoft.com/office/drawing/2014/main" val="101164674"/>
                    </a:ext>
                  </a:extLst>
                </a:gridCol>
                <a:gridCol w="940229">
                  <a:extLst>
                    <a:ext uri="{9D8B030D-6E8A-4147-A177-3AD203B41FA5}">
                      <a16:colId xmlns:a16="http://schemas.microsoft.com/office/drawing/2014/main" val="1263330041"/>
                    </a:ext>
                  </a:extLst>
                </a:gridCol>
                <a:gridCol w="878575">
                  <a:extLst>
                    <a:ext uri="{9D8B030D-6E8A-4147-A177-3AD203B41FA5}">
                      <a16:colId xmlns:a16="http://schemas.microsoft.com/office/drawing/2014/main" val="1031586319"/>
                    </a:ext>
                  </a:extLst>
                </a:gridCol>
                <a:gridCol w="813067">
                  <a:extLst>
                    <a:ext uri="{9D8B030D-6E8A-4147-A177-3AD203B41FA5}">
                      <a16:colId xmlns:a16="http://schemas.microsoft.com/office/drawing/2014/main" val="3259526128"/>
                    </a:ext>
                  </a:extLst>
                </a:gridCol>
                <a:gridCol w="810498">
                  <a:extLst>
                    <a:ext uri="{9D8B030D-6E8A-4147-A177-3AD203B41FA5}">
                      <a16:colId xmlns:a16="http://schemas.microsoft.com/office/drawing/2014/main" val="2754145830"/>
                    </a:ext>
                  </a:extLst>
                </a:gridCol>
                <a:gridCol w="908759">
                  <a:extLst>
                    <a:ext uri="{9D8B030D-6E8A-4147-A177-3AD203B41FA5}">
                      <a16:colId xmlns:a16="http://schemas.microsoft.com/office/drawing/2014/main" val="3399617964"/>
                    </a:ext>
                  </a:extLst>
                </a:gridCol>
                <a:gridCol w="648655">
                  <a:extLst>
                    <a:ext uri="{9D8B030D-6E8A-4147-A177-3AD203B41FA5}">
                      <a16:colId xmlns:a16="http://schemas.microsoft.com/office/drawing/2014/main" val="313472464"/>
                    </a:ext>
                  </a:extLst>
                </a:gridCol>
              </a:tblGrid>
              <a:tr h="0">
                <a:tc>
                  <a:txBody>
                    <a:bodyPr/>
                    <a:lstStyle/>
                    <a:p>
                      <a:pPr marL="0" marR="0" algn="ctr">
                        <a:lnSpc>
                          <a:spcPct val="115000"/>
                        </a:lnSpc>
                        <a:spcBef>
                          <a:spcPts val="0"/>
                        </a:spcBef>
                        <a:spcAft>
                          <a:spcPts val="600"/>
                        </a:spcAft>
                      </a:pPr>
                      <a:r>
                        <a:rPr lang="en-US" sz="1000" b="1" dirty="0">
                          <a:solidFill>
                            <a:schemeClr val="bg1"/>
                          </a:solidFill>
                          <a:effectLst/>
                        </a:rPr>
                        <a:t>NCA Region</a:t>
                      </a:r>
                      <a:endParaRPr lang="en-US" sz="1200" b="1"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3D88A8"/>
                    </a:solidFill>
                  </a:tcPr>
                </a:tc>
                <a:tc>
                  <a:txBody>
                    <a:bodyPr/>
                    <a:lstStyle/>
                    <a:p>
                      <a:pPr marL="0" marR="0" algn="ctr">
                        <a:lnSpc>
                          <a:spcPct val="115000"/>
                        </a:lnSpc>
                        <a:spcBef>
                          <a:spcPts val="0"/>
                        </a:spcBef>
                        <a:spcAft>
                          <a:spcPts val="600"/>
                        </a:spcAft>
                      </a:pPr>
                      <a:r>
                        <a:rPr lang="en-US" sz="1000" b="1">
                          <a:solidFill>
                            <a:schemeClr val="bg1"/>
                          </a:solidFill>
                          <a:effectLst/>
                        </a:rPr>
                        <a:t>Croplands</a:t>
                      </a:r>
                      <a:endParaRPr lang="en-US" sz="1200" b="1">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3D88A8"/>
                    </a:solidFill>
                  </a:tcPr>
                </a:tc>
                <a:tc>
                  <a:txBody>
                    <a:bodyPr/>
                    <a:lstStyle/>
                    <a:p>
                      <a:pPr marL="0" marR="0" algn="ctr">
                        <a:lnSpc>
                          <a:spcPct val="115000"/>
                        </a:lnSpc>
                        <a:spcBef>
                          <a:spcPts val="0"/>
                        </a:spcBef>
                        <a:spcAft>
                          <a:spcPts val="600"/>
                        </a:spcAft>
                      </a:pPr>
                      <a:r>
                        <a:rPr lang="en-US" sz="1000" b="1">
                          <a:solidFill>
                            <a:schemeClr val="bg1"/>
                          </a:solidFill>
                          <a:effectLst/>
                        </a:rPr>
                        <a:t>Forestlands</a:t>
                      </a:r>
                      <a:endParaRPr lang="en-US" sz="1200" b="1">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3D88A8"/>
                    </a:solidFill>
                  </a:tcPr>
                </a:tc>
                <a:tc>
                  <a:txBody>
                    <a:bodyPr/>
                    <a:lstStyle/>
                    <a:p>
                      <a:pPr marL="0" marR="0" algn="ctr">
                        <a:lnSpc>
                          <a:spcPct val="115000"/>
                        </a:lnSpc>
                        <a:spcBef>
                          <a:spcPts val="0"/>
                        </a:spcBef>
                        <a:spcAft>
                          <a:spcPts val="600"/>
                        </a:spcAft>
                      </a:pPr>
                      <a:r>
                        <a:rPr lang="en-US" sz="1000" b="1">
                          <a:solidFill>
                            <a:schemeClr val="bg1"/>
                          </a:solidFill>
                          <a:effectLst/>
                        </a:rPr>
                        <a:t>Grasslands</a:t>
                      </a:r>
                      <a:endParaRPr lang="en-US" sz="1200" b="1">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3D88A8"/>
                    </a:solidFill>
                  </a:tcPr>
                </a:tc>
                <a:tc>
                  <a:txBody>
                    <a:bodyPr/>
                    <a:lstStyle/>
                    <a:p>
                      <a:pPr marL="0" marR="0" algn="ctr">
                        <a:lnSpc>
                          <a:spcPct val="115000"/>
                        </a:lnSpc>
                        <a:spcBef>
                          <a:spcPts val="0"/>
                        </a:spcBef>
                        <a:spcAft>
                          <a:spcPts val="600"/>
                        </a:spcAft>
                      </a:pPr>
                      <a:r>
                        <a:rPr lang="en-US" sz="1000" b="1">
                          <a:solidFill>
                            <a:schemeClr val="bg1"/>
                          </a:solidFill>
                          <a:effectLst/>
                        </a:rPr>
                        <a:t>Other Lands</a:t>
                      </a:r>
                      <a:endParaRPr lang="en-US" sz="1200" b="1">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3D88A8"/>
                    </a:solidFill>
                  </a:tcPr>
                </a:tc>
                <a:tc>
                  <a:txBody>
                    <a:bodyPr/>
                    <a:lstStyle/>
                    <a:p>
                      <a:pPr marL="0" marR="0" algn="ctr">
                        <a:lnSpc>
                          <a:spcPct val="115000"/>
                        </a:lnSpc>
                        <a:spcBef>
                          <a:spcPts val="0"/>
                        </a:spcBef>
                        <a:spcAft>
                          <a:spcPts val="600"/>
                        </a:spcAft>
                      </a:pPr>
                      <a:r>
                        <a:rPr lang="en-US" sz="1000" b="1">
                          <a:solidFill>
                            <a:schemeClr val="bg1"/>
                          </a:solidFill>
                          <a:effectLst/>
                        </a:rPr>
                        <a:t>Settlements</a:t>
                      </a:r>
                      <a:endParaRPr lang="en-US" sz="1200" b="1">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3D88A8"/>
                    </a:solidFill>
                  </a:tcPr>
                </a:tc>
                <a:tc>
                  <a:txBody>
                    <a:bodyPr/>
                    <a:lstStyle/>
                    <a:p>
                      <a:pPr marL="0" marR="0" algn="ctr">
                        <a:lnSpc>
                          <a:spcPct val="115000"/>
                        </a:lnSpc>
                        <a:spcBef>
                          <a:spcPts val="0"/>
                        </a:spcBef>
                        <a:spcAft>
                          <a:spcPts val="600"/>
                        </a:spcAft>
                      </a:pPr>
                      <a:r>
                        <a:rPr lang="en-US" sz="1000" b="1" dirty="0">
                          <a:solidFill>
                            <a:schemeClr val="bg1"/>
                          </a:solidFill>
                          <a:effectLst/>
                        </a:rPr>
                        <a:t>Wetlands</a:t>
                      </a:r>
                      <a:endParaRPr lang="en-US" sz="1200" b="1"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3D88A8"/>
                    </a:solidFill>
                  </a:tcPr>
                </a:tc>
                <a:extLst>
                  <a:ext uri="{0D108BD9-81ED-4DB2-BD59-A6C34878D82A}">
                    <a16:rowId xmlns:a16="http://schemas.microsoft.com/office/drawing/2014/main" val="686749283"/>
                  </a:ext>
                </a:extLst>
              </a:tr>
              <a:tr h="228600">
                <a:tc>
                  <a:txBody>
                    <a:bodyPr/>
                    <a:lstStyle/>
                    <a:p>
                      <a:pPr marL="0" marR="0" algn="ctr">
                        <a:lnSpc>
                          <a:spcPct val="100000"/>
                        </a:lnSpc>
                        <a:spcBef>
                          <a:spcPts val="0"/>
                        </a:spcBef>
                        <a:spcAft>
                          <a:spcPts val="0"/>
                        </a:spcAft>
                      </a:pPr>
                      <a:r>
                        <a:rPr lang="en-US" sz="1000" b="1" dirty="0">
                          <a:effectLst/>
                        </a:rPr>
                        <a:t>Alaska</a:t>
                      </a:r>
                      <a:endParaRPr lang="en-US" sz="1200" b="1"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111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133,438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305,659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76,388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558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dirty="0">
                          <a:effectLst/>
                        </a:rPr>
                        <a:t>64,336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extLst>
                  <a:ext uri="{0D108BD9-81ED-4DB2-BD59-A6C34878D82A}">
                    <a16:rowId xmlns:a16="http://schemas.microsoft.com/office/drawing/2014/main" val="3635702019"/>
                  </a:ext>
                </a:extLst>
              </a:tr>
              <a:tr h="228600">
                <a:tc>
                  <a:txBody>
                    <a:bodyPr/>
                    <a:lstStyle/>
                    <a:p>
                      <a:pPr marL="0" marR="0" algn="ctr">
                        <a:lnSpc>
                          <a:spcPct val="100000"/>
                        </a:lnSpc>
                        <a:spcBef>
                          <a:spcPts val="0"/>
                        </a:spcBef>
                        <a:spcAft>
                          <a:spcPts val="0"/>
                        </a:spcAft>
                      </a:pPr>
                      <a:r>
                        <a:rPr lang="en-US" sz="1000" b="1">
                          <a:effectLst/>
                        </a:rPr>
                        <a:t>Hawai'i</a:t>
                      </a:r>
                      <a:endParaRPr lang="en-US" sz="1200" b="1">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173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2,501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1,997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1,283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438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dirty="0">
                          <a:effectLst/>
                        </a:rPr>
                        <a:t>51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extLst>
                  <a:ext uri="{0D108BD9-81ED-4DB2-BD59-A6C34878D82A}">
                    <a16:rowId xmlns:a16="http://schemas.microsoft.com/office/drawing/2014/main" val="1839108693"/>
                  </a:ext>
                </a:extLst>
              </a:tr>
              <a:tr h="228600">
                <a:tc>
                  <a:txBody>
                    <a:bodyPr/>
                    <a:lstStyle/>
                    <a:p>
                      <a:pPr marL="0" marR="0" algn="ctr">
                        <a:lnSpc>
                          <a:spcPct val="100000"/>
                        </a:lnSpc>
                        <a:spcBef>
                          <a:spcPts val="0"/>
                        </a:spcBef>
                        <a:spcAft>
                          <a:spcPts val="0"/>
                        </a:spcAft>
                      </a:pPr>
                      <a:r>
                        <a:rPr lang="en-US" sz="1000" b="1" dirty="0">
                          <a:effectLst/>
                        </a:rPr>
                        <a:t>Midwest</a:t>
                      </a:r>
                      <a:endParaRPr lang="en-US" sz="1200" b="1"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212,994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142,314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43,753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4,140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36,638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dirty="0">
                          <a:effectLst/>
                        </a:rPr>
                        <a:t>18,867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extLst>
                  <a:ext uri="{0D108BD9-81ED-4DB2-BD59-A6C34878D82A}">
                    <a16:rowId xmlns:a16="http://schemas.microsoft.com/office/drawing/2014/main" val="1485451320"/>
                  </a:ext>
                </a:extLst>
              </a:tr>
              <a:tr h="228600">
                <a:tc>
                  <a:txBody>
                    <a:bodyPr/>
                    <a:lstStyle/>
                    <a:p>
                      <a:pPr marL="0" marR="0" algn="ctr">
                        <a:lnSpc>
                          <a:spcPct val="100000"/>
                        </a:lnSpc>
                        <a:spcBef>
                          <a:spcPts val="0"/>
                        </a:spcBef>
                        <a:spcAft>
                          <a:spcPts val="0"/>
                        </a:spcAft>
                      </a:pPr>
                      <a:r>
                        <a:rPr lang="en-US" sz="1000" b="1">
                          <a:effectLst/>
                        </a:rPr>
                        <a:t>Northern Great Plains</a:t>
                      </a:r>
                      <a:endParaRPr lang="en-US" sz="1200" b="1">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136,089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62,829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248,678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4,473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8,216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dirty="0">
                          <a:effectLst/>
                        </a:rPr>
                        <a:t>9,765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extLst>
                  <a:ext uri="{0D108BD9-81ED-4DB2-BD59-A6C34878D82A}">
                    <a16:rowId xmlns:a16="http://schemas.microsoft.com/office/drawing/2014/main" val="3260833120"/>
                  </a:ext>
                </a:extLst>
              </a:tr>
              <a:tr h="228600">
                <a:tc>
                  <a:txBody>
                    <a:bodyPr/>
                    <a:lstStyle/>
                    <a:p>
                      <a:pPr marL="0" marR="0" algn="ctr">
                        <a:lnSpc>
                          <a:spcPct val="100000"/>
                        </a:lnSpc>
                        <a:spcBef>
                          <a:spcPts val="0"/>
                        </a:spcBef>
                        <a:spcAft>
                          <a:spcPts val="0"/>
                        </a:spcAft>
                      </a:pPr>
                      <a:r>
                        <a:rPr lang="en-US" sz="1000" b="1" dirty="0">
                          <a:effectLst/>
                        </a:rPr>
                        <a:t>Northeast</a:t>
                      </a:r>
                      <a:endParaRPr lang="en-US" sz="1200" b="1"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24,490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131,383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11,649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2,929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24,856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dirty="0">
                          <a:effectLst/>
                        </a:rPr>
                        <a:t>12,521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extLst>
                  <a:ext uri="{0D108BD9-81ED-4DB2-BD59-A6C34878D82A}">
                    <a16:rowId xmlns:a16="http://schemas.microsoft.com/office/drawing/2014/main" val="1599283655"/>
                  </a:ext>
                </a:extLst>
              </a:tr>
              <a:tr h="228600">
                <a:tc>
                  <a:txBody>
                    <a:bodyPr/>
                    <a:lstStyle/>
                    <a:p>
                      <a:pPr marL="0" marR="0" algn="ctr">
                        <a:lnSpc>
                          <a:spcPct val="100000"/>
                        </a:lnSpc>
                        <a:spcBef>
                          <a:spcPts val="0"/>
                        </a:spcBef>
                        <a:spcAft>
                          <a:spcPts val="0"/>
                        </a:spcAft>
                      </a:pPr>
                      <a:r>
                        <a:rPr lang="en-US" sz="1000" b="1">
                          <a:effectLst/>
                        </a:rPr>
                        <a:t>Northwest</a:t>
                      </a:r>
                      <a:endParaRPr lang="en-US" sz="1200" b="1">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28,076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114,263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89,963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3,853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7,784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dirty="0">
                          <a:effectLst/>
                        </a:rPr>
                        <a:t>5,573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extLst>
                  <a:ext uri="{0D108BD9-81ED-4DB2-BD59-A6C34878D82A}">
                    <a16:rowId xmlns:a16="http://schemas.microsoft.com/office/drawing/2014/main" val="882829708"/>
                  </a:ext>
                </a:extLst>
              </a:tr>
              <a:tr h="228600">
                <a:tc>
                  <a:txBody>
                    <a:bodyPr/>
                    <a:lstStyle/>
                    <a:p>
                      <a:pPr marL="0" marR="0" algn="ctr">
                        <a:lnSpc>
                          <a:spcPct val="100000"/>
                        </a:lnSpc>
                        <a:spcBef>
                          <a:spcPts val="0"/>
                        </a:spcBef>
                        <a:spcAft>
                          <a:spcPts val="0"/>
                        </a:spcAft>
                      </a:pPr>
                      <a:r>
                        <a:rPr lang="en-US" sz="1000" b="1" dirty="0">
                          <a:effectLst/>
                        </a:rPr>
                        <a:t>Southern Great Plains</a:t>
                      </a:r>
                      <a:endParaRPr lang="en-US" sz="1200" b="1"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103,698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103,325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182,216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dirty="0">
                          <a:effectLst/>
                        </a:rPr>
                        <a:t>2,547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19,878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dirty="0">
                          <a:effectLst/>
                        </a:rPr>
                        <a:t>7,790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extLst>
                  <a:ext uri="{0D108BD9-81ED-4DB2-BD59-A6C34878D82A}">
                    <a16:rowId xmlns:a16="http://schemas.microsoft.com/office/drawing/2014/main" val="2604462745"/>
                  </a:ext>
                </a:extLst>
              </a:tr>
              <a:tr h="228600">
                <a:tc>
                  <a:txBody>
                    <a:bodyPr/>
                    <a:lstStyle/>
                    <a:p>
                      <a:pPr marL="0" marR="0" algn="ctr">
                        <a:lnSpc>
                          <a:spcPct val="100000"/>
                        </a:lnSpc>
                        <a:spcBef>
                          <a:spcPts val="0"/>
                        </a:spcBef>
                        <a:spcAft>
                          <a:spcPts val="0"/>
                        </a:spcAft>
                      </a:pPr>
                      <a:r>
                        <a:rPr lang="en-US" sz="1000" b="1" dirty="0">
                          <a:effectLst/>
                        </a:rPr>
                        <a:t>Southeast</a:t>
                      </a:r>
                      <a:endParaRPr lang="en-US" sz="1200" b="1"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84,137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301,616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58,442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3,610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a:effectLst/>
                        </a:rPr>
                        <a:t>45,799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dirty="0">
                          <a:effectLst/>
                        </a:rPr>
                        <a:t>34,852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extLst>
                  <a:ext uri="{0D108BD9-81ED-4DB2-BD59-A6C34878D82A}">
                    <a16:rowId xmlns:a16="http://schemas.microsoft.com/office/drawing/2014/main" val="1250838120"/>
                  </a:ext>
                </a:extLst>
              </a:tr>
              <a:tr h="228600">
                <a:tc>
                  <a:txBody>
                    <a:bodyPr/>
                    <a:lstStyle/>
                    <a:p>
                      <a:pPr marL="0" marR="0" algn="ctr">
                        <a:lnSpc>
                          <a:spcPct val="100000"/>
                        </a:lnSpc>
                        <a:spcBef>
                          <a:spcPts val="0"/>
                        </a:spcBef>
                        <a:spcAft>
                          <a:spcPts val="0"/>
                        </a:spcAft>
                      </a:pPr>
                      <a:r>
                        <a:rPr lang="en-US" sz="1000" b="1" dirty="0">
                          <a:effectLst/>
                        </a:rPr>
                        <a:t>Southwest</a:t>
                      </a:r>
                      <a:endParaRPr lang="en-US" sz="1200" b="1"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39,782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174,669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416,464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a:effectLst/>
                        </a:rPr>
                        <a:t>30,324 </a:t>
                      </a:r>
                      <a:endParaRPr lang="en-US" sz="120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dirty="0">
                          <a:effectLst/>
                        </a:rPr>
                        <a:t>22,311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tc>
                  <a:txBody>
                    <a:bodyPr/>
                    <a:lstStyle/>
                    <a:p>
                      <a:pPr marL="0" marR="0" algn="ctr">
                        <a:lnSpc>
                          <a:spcPct val="115000"/>
                        </a:lnSpc>
                        <a:spcBef>
                          <a:spcPts val="0"/>
                        </a:spcBef>
                        <a:spcAft>
                          <a:spcPts val="600"/>
                        </a:spcAft>
                      </a:pPr>
                      <a:r>
                        <a:rPr lang="en-US" sz="1000" dirty="0">
                          <a:effectLst/>
                        </a:rPr>
                        <a:t>10,237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D9E7EE"/>
                    </a:solidFill>
                  </a:tcPr>
                </a:tc>
                <a:extLst>
                  <a:ext uri="{0D108BD9-81ED-4DB2-BD59-A6C34878D82A}">
                    <a16:rowId xmlns:a16="http://schemas.microsoft.com/office/drawing/2014/main" val="3232755999"/>
                  </a:ext>
                </a:extLst>
              </a:tr>
              <a:tr h="228600">
                <a:tc>
                  <a:txBody>
                    <a:bodyPr/>
                    <a:lstStyle/>
                    <a:p>
                      <a:pPr marL="0" marR="0" algn="ctr">
                        <a:lnSpc>
                          <a:spcPct val="100000"/>
                        </a:lnSpc>
                        <a:spcBef>
                          <a:spcPts val="0"/>
                        </a:spcBef>
                        <a:spcAft>
                          <a:spcPts val="0"/>
                        </a:spcAft>
                      </a:pPr>
                      <a:r>
                        <a:rPr lang="en-US" sz="1000" b="1" dirty="0">
                          <a:effectLst/>
                        </a:rPr>
                        <a:t>Total</a:t>
                      </a:r>
                      <a:endParaRPr lang="en-US" sz="1200" b="1"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b="1">
                          <a:effectLst/>
                        </a:rPr>
                        <a:t>629,550 </a:t>
                      </a:r>
                      <a:endParaRPr lang="en-US" sz="1200" b="1">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b="1">
                          <a:effectLst/>
                        </a:rPr>
                        <a:t>1,166,338 </a:t>
                      </a:r>
                      <a:endParaRPr lang="en-US" sz="1200" b="1">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b="1">
                          <a:effectLst/>
                        </a:rPr>
                        <a:t>1,358,821 </a:t>
                      </a:r>
                      <a:endParaRPr lang="en-US" sz="1200" b="1">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b="1">
                          <a:effectLst/>
                        </a:rPr>
                        <a:t>129,547 </a:t>
                      </a:r>
                      <a:endParaRPr lang="en-US" sz="1200" b="1">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b="1">
                          <a:effectLst/>
                        </a:rPr>
                        <a:t>166,478 </a:t>
                      </a:r>
                      <a:endParaRPr lang="en-US" sz="1200" b="1">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tc>
                  <a:txBody>
                    <a:bodyPr/>
                    <a:lstStyle/>
                    <a:p>
                      <a:pPr marL="0" marR="0" algn="ctr">
                        <a:lnSpc>
                          <a:spcPct val="115000"/>
                        </a:lnSpc>
                        <a:spcBef>
                          <a:spcPts val="0"/>
                        </a:spcBef>
                        <a:spcAft>
                          <a:spcPts val="600"/>
                        </a:spcAft>
                      </a:pPr>
                      <a:r>
                        <a:rPr lang="en-US" sz="1000" b="1" dirty="0">
                          <a:effectLst/>
                        </a:rPr>
                        <a:t>163,992 </a:t>
                      </a:r>
                      <a:endParaRPr lang="en-US" sz="1200" b="1"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nchor="ctr">
                    <a:solidFill>
                      <a:srgbClr val="FFFFFF"/>
                    </a:solidFill>
                  </a:tcPr>
                </a:tc>
                <a:extLst>
                  <a:ext uri="{0D108BD9-81ED-4DB2-BD59-A6C34878D82A}">
                    <a16:rowId xmlns:a16="http://schemas.microsoft.com/office/drawing/2014/main" val="4099329592"/>
                  </a:ext>
                </a:extLst>
              </a:tr>
            </a:tbl>
          </a:graphicData>
        </a:graphic>
      </p:graphicFrame>
      <p:sp>
        <p:nvSpPr>
          <p:cNvPr id="3" name="Title 2">
            <a:extLst>
              <a:ext uri="{FF2B5EF4-FFF2-40B4-BE49-F238E27FC236}">
                <a16:creationId xmlns:a16="http://schemas.microsoft.com/office/drawing/2014/main" id="{1CFD00C9-E75C-F746-8742-D04512C3B37A}"/>
              </a:ext>
            </a:extLst>
          </p:cNvPr>
          <p:cNvSpPr>
            <a:spLocks noGrp="1"/>
          </p:cNvSpPr>
          <p:nvPr>
            <p:ph type="title"/>
          </p:nvPr>
        </p:nvSpPr>
        <p:spPr/>
        <p:txBody>
          <a:bodyPr/>
          <a:lstStyle/>
          <a:p>
            <a:r>
              <a:rPr lang="en-US" dirty="0"/>
              <a:t>Table 5.1: Estimates of Land-Use Area (Square Miles) by NCA Region</a:t>
            </a:r>
          </a:p>
        </p:txBody>
      </p:sp>
      <p:sp>
        <p:nvSpPr>
          <p:cNvPr id="4" name="Text Placeholder 3">
            <a:extLst>
              <a:ext uri="{FF2B5EF4-FFF2-40B4-BE49-F238E27FC236}">
                <a16:creationId xmlns:a16="http://schemas.microsoft.com/office/drawing/2014/main" id="{69084AE8-1FDF-1F4F-831A-65D2809040B5}"/>
              </a:ext>
            </a:extLst>
          </p:cNvPr>
          <p:cNvSpPr>
            <a:spLocks noGrp="1"/>
          </p:cNvSpPr>
          <p:nvPr>
            <p:ph type="body" sz="half" idx="2"/>
          </p:nvPr>
        </p:nvSpPr>
        <p:spPr/>
        <p:txBody>
          <a:bodyPr>
            <a:normAutofit fontScale="62500" lnSpcReduction="20000"/>
          </a:bodyPr>
          <a:lstStyle/>
          <a:p>
            <a:r>
              <a:rPr lang="en-US" dirty="0"/>
              <a:t>Definitions of land use and land cover vary among agencies and entities collecting those data. This may lead to fundamental differences in these estimates that must be considered when comparing estimates of cover and use. For the purposes of this report, land cover is defined as the physical characteristics of land, such as trees or pavement, and land use is characterized by human management and activities on land, such as mining or recreation. The land-use area estimates in this table and throughout this chapter were obtained from the U.S. Forest Service’s Forest Inventory and Analysis (FIA) Program and the National Resources Conservation Service’s (NRCS) Natural Resources Inventory (NRI) data, when available for an area, because the surveys contain additional information on management, site conditions, crop types, biometric measurements, and other data that are needed to estimate carbon stock changes and nitrous oxide and methane emissions on those lands. If NRI and FIA data are not available for an area, however, then the NLCD product is used to represent the land use. Since all three data sources were used in the land representation analysis within the National Inventory Report, we used land-use estimates from the U.S. Environmental Protection Agency’s annual greenhouse gas inventory report.</a:t>
            </a:r>
            <a:r>
              <a:rPr lang="en-US" baseline="30000" dirty="0">
                <a:hlinkClick r:id="rId3"/>
              </a:rPr>
              <a:t>61</a:t>
            </a:r>
            <a:r>
              <a:rPr lang="en-US" dirty="0"/>
              <a:t> Data are unavailable for both the U.S. Caribbean region and the U.S.-Affiliated Pacific Islands in the NRI and FIA datasets. </a:t>
            </a:r>
          </a:p>
        </p:txBody>
      </p:sp>
      <p:sp>
        <p:nvSpPr>
          <p:cNvPr id="5" name="Text Placeholder 4">
            <a:extLst>
              <a:ext uri="{FF2B5EF4-FFF2-40B4-BE49-F238E27FC236}">
                <a16:creationId xmlns:a16="http://schemas.microsoft.com/office/drawing/2014/main" id="{02EB0EC9-B054-604F-A2F2-3A042451325B}"/>
              </a:ext>
            </a:extLst>
          </p:cNvPr>
          <p:cNvSpPr>
            <a:spLocks noGrp="1"/>
          </p:cNvSpPr>
          <p:nvPr>
            <p:ph type="body" sz="quarter" idx="12"/>
          </p:nvPr>
        </p:nvSpPr>
        <p:spPr/>
        <p:txBody>
          <a:bodyPr/>
          <a:lstStyle/>
          <a:p>
            <a:r>
              <a:rPr lang="en-US" dirty="0"/>
              <a:t>05 | Land Cover and Land-Use Change</a:t>
            </a:r>
          </a:p>
        </p:txBody>
      </p:sp>
    </p:spTree>
    <p:extLst>
      <p:ext uri="{BB962C8B-B14F-4D97-AF65-F5344CB8AC3E}">
        <p14:creationId xmlns:p14="http://schemas.microsoft.com/office/powerpoint/2010/main" val="181342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FAA91C2-0D5D-B44D-AD62-1F9A6AE92706}"/>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436327" y="457200"/>
            <a:ext cx="4274522" cy="3014663"/>
          </a:xfrm>
        </p:spPr>
      </p:pic>
      <p:sp>
        <p:nvSpPr>
          <p:cNvPr id="3" name="Title 2">
            <a:extLst>
              <a:ext uri="{FF2B5EF4-FFF2-40B4-BE49-F238E27FC236}">
                <a16:creationId xmlns:a16="http://schemas.microsoft.com/office/drawing/2014/main" id="{36973CEA-5F8D-C846-BAC8-FBC33C0B348C}"/>
              </a:ext>
            </a:extLst>
          </p:cNvPr>
          <p:cNvSpPr>
            <a:spLocks noGrp="1"/>
          </p:cNvSpPr>
          <p:nvPr>
            <p:ph type="title"/>
          </p:nvPr>
        </p:nvSpPr>
        <p:spPr/>
        <p:txBody>
          <a:bodyPr/>
          <a:lstStyle/>
          <a:p>
            <a:r>
              <a:rPr lang="en-US" dirty="0"/>
              <a:t>Fig. 5.2: Changes in Land Cover by Region </a:t>
            </a:r>
          </a:p>
        </p:txBody>
      </p:sp>
      <p:sp>
        <p:nvSpPr>
          <p:cNvPr id="4" name="Text Placeholder 3">
            <a:extLst>
              <a:ext uri="{FF2B5EF4-FFF2-40B4-BE49-F238E27FC236}">
                <a16:creationId xmlns:a16="http://schemas.microsoft.com/office/drawing/2014/main" id="{85BF701F-CA0F-F543-8C8A-B17C5224F426}"/>
              </a:ext>
            </a:extLst>
          </p:cNvPr>
          <p:cNvSpPr>
            <a:spLocks noGrp="1"/>
          </p:cNvSpPr>
          <p:nvPr>
            <p:ph type="body" sz="half" idx="2"/>
          </p:nvPr>
        </p:nvSpPr>
        <p:spPr>
          <a:xfrm>
            <a:off x="629841" y="4358936"/>
            <a:ext cx="7886700" cy="1793508"/>
          </a:xfrm>
        </p:spPr>
        <p:txBody>
          <a:bodyPr>
            <a:normAutofit fontScale="77500" lnSpcReduction="20000"/>
          </a:bodyPr>
          <a:lstStyle/>
          <a:p>
            <a:r>
              <a:rPr lang="en-US" dirty="0"/>
              <a:t>The figure shows the net change in land cover by class in square miles, from 1973 to 2011. Land-cover change has been highly dynamic over space, time, and sector, in response to a range of driving forces. Net change in land cover reveals the trajectory of a class over time. A dramatic example illustrated here is the large decline in agricultural lands in the two Great Plains regions beginning in the mid-1980s, which resulted in large part from the establishment of the Conservation Reserve Program. Over the same period, agriculture also declined in the Southwest region; however, the net decline was largely attributable to prolonged drought conditions, as opposed to changes in federal policy. Data for the period 1973–2000 are from </a:t>
            </a:r>
            <a:r>
              <a:rPr lang="en-US" dirty="0" err="1"/>
              <a:t>Sleeter</a:t>
            </a:r>
            <a:r>
              <a:rPr lang="en-US" dirty="0"/>
              <a:t> et al. (2013)</a:t>
            </a:r>
            <a:r>
              <a:rPr lang="en-US" baseline="30000" dirty="0">
                <a:hlinkClick r:id="rId4"/>
              </a:rPr>
              <a:t>2</a:t>
            </a:r>
            <a:r>
              <a:rPr lang="en-US" dirty="0"/>
              <a:t> while data from 2001–2011 are from the National Land Cover Database (NLCD.</a:t>
            </a:r>
            <a:r>
              <a:rPr lang="en-US" baseline="30000" dirty="0">
                <a:hlinkClick r:id="rId5"/>
              </a:rPr>
              <a:t>3</a:t>
            </a:r>
            <a:r>
              <a:rPr lang="en-US" dirty="0"/>
              <a:t> Note: the two disturbance categories used for the 1973–2000 data were not included in the NLCD data for 2001–2011 and largely represent conversions associated with harvest activities (mechanical disturbance) and wildfire (nonmechanical disturbance). Comparable data are unavailable for the U.S. Caribbean, Alaska, and Hawai‘i &amp; U.S.-Affiliated Pacific Islands regions, precluding their representation in this figure. </a:t>
            </a:r>
            <a:r>
              <a:rPr lang="en-US" i="1" dirty="0"/>
              <a:t>Source: USGS.</a:t>
            </a:r>
          </a:p>
        </p:txBody>
      </p:sp>
      <p:sp>
        <p:nvSpPr>
          <p:cNvPr id="5" name="Text Placeholder 4">
            <a:extLst>
              <a:ext uri="{FF2B5EF4-FFF2-40B4-BE49-F238E27FC236}">
                <a16:creationId xmlns:a16="http://schemas.microsoft.com/office/drawing/2014/main" id="{BD8B7962-0ED0-4241-8E2B-C8E90994CF34}"/>
              </a:ext>
            </a:extLst>
          </p:cNvPr>
          <p:cNvSpPr>
            <a:spLocks noGrp="1"/>
          </p:cNvSpPr>
          <p:nvPr>
            <p:ph type="body" sz="quarter" idx="12"/>
          </p:nvPr>
        </p:nvSpPr>
        <p:spPr/>
        <p:txBody>
          <a:bodyPr/>
          <a:lstStyle/>
          <a:p>
            <a:r>
              <a:rPr lang="en-US" dirty="0"/>
              <a:t>05 | Land Cover and Land-Use Change</a:t>
            </a:r>
          </a:p>
        </p:txBody>
      </p:sp>
    </p:spTree>
    <p:extLst>
      <p:ext uri="{BB962C8B-B14F-4D97-AF65-F5344CB8AC3E}">
        <p14:creationId xmlns:p14="http://schemas.microsoft.com/office/powerpoint/2010/main" val="124738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C55D8B5-641E-1D46-B595-B3A9910E84E8}"/>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3887788" y="1574949"/>
            <a:ext cx="4629150" cy="3168352"/>
          </a:xfrm>
        </p:spPr>
      </p:pic>
      <p:sp>
        <p:nvSpPr>
          <p:cNvPr id="3" name="Title 2">
            <a:extLst>
              <a:ext uri="{FF2B5EF4-FFF2-40B4-BE49-F238E27FC236}">
                <a16:creationId xmlns:a16="http://schemas.microsoft.com/office/drawing/2014/main" id="{75759C57-2C51-9D49-B08A-B629360166D8}"/>
              </a:ext>
            </a:extLst>
          </p:cNvPr>
          <p:cNvSpPr>
            <a:spLocks noGrp="1"/>
          </p:cNvSpPr>
          <p:nvPr>
            <p:ph type="title"/>
          </p:nvPr>
        </p:nvSpPr>
        <p:spPr/>
        <p:txBody>
          <a:bodyPr/>
          <a:lstStyle/>
          <a:p>
            <a:r>
              <a:rPr lang="en-US" dirty="0"/>
              <a:t>Fig. 5.3: Development in the Houston Area</a:t>
            </a:r>
          </a:p>
        </p:txBody>
      </p:sp>
      <p:sp>
        <p:nvSpPr>
          <p:cNvPr id="4" name="Text Placeholder 3">
            <a:extLst>
              <a:ext uri="{FF2B5EF4-FFF2-40B4-BE49-F238E27FC236}">
                <a16:creationId xmlns:a16="http://schemas.microsoft.com/office/drawing/2014/main" id="{78E23C6C-3791-C54F-AAB3-91CE64E01817}"/>
              </a:ext>
            </a:extLst>
          </p:cNvPr>
          <p:cNvSpPr>
            <a:spLocks noGrp="1"/>
          </p:cNvSpPr>
          <p:nvPr>
            <p:ph type="body" sz="half" idx="2"/>
          </p:nvPr>
        </p:nvSpPr>
        <p:spPr/>
        <p:txBody>
          <a:bodyPr>
            <a:normAutofit fontScale="92500" lnSpcReduction="10000"/>
          </a:bodyPr>
          <a:lstStyle/>
          <a:p>
            <a:r>
              <a:rPr lang="en-US" dirty="0"/>
              <a:t>The figure shows the development-related changes surrounding Houston, Texas, from 1996 to 2010, as mapped by NOAA’s Coastal Change and Analysis Program (C-CAP). Areas of change between 1996 and 2010 are shown in black.</a:t>
            </a:r>
            <a:r>
              <a:rPr lang="en-US" baseline="30000" dirty="0">
                <a:hlinkClick r:id="rId4"/>
              </a:rPr>
              <a:t>63</a:t>
            </a:r>
            <a:r>
              <a:rPr lang="en-US" dirty="0"/>
              <a:t> These changes can have numerous impacts on the environment and populations, ranging from increased urban heat island effects and storm water runoff (the latter of which can increase flooding and produce water quality impacts), to decreases in natural cover. </a:t>
            </a:r>
            <a:r>
              <a:rPr lang="en-US" i="1" dirty="0"/>
              <a:t>Source: USGS.</a:t>
            </a:r>
          </a:p>
        </p:txBody>
      </p:sp>
      <p:sp>
        <p:nvSpPr>
          <p:cNvPr id="5" name="Text Placeholder 4">
            <a:extLst>
              <a:ext uri="{FF2B5EF4-FFF2-40B4-BE49-F238E27FC236}">
                <a16:creationId xmlns:a16="http://schemas.microsoft.com/office/drawing/2014/main" id="{FB3BF8D3-EE0A-FA4B-9A1F-61FB9CD1C105}"/>
              </a:ext>
            </a:extLst>
          </p:cNvPr>
          <p:cNvSpPr>
            <a:spLocks noGrp="1"/>
          </p:cNvSpPr>
          <p:nvPr>
            <p:ph type="body" sz="quarter" idx="12"/>
          </p:nvPr>
        </p:nvSpPr>
        <p:spPr/>
        <p:txBody>
          <a:bodyPr/>
          <a:lstStyle/>
          <a:p>
            <a:r>
              <a:rPr lang="en-US" dirty="0"/>
              <a:t>05 | Land Cover and Land-Use Change</a:t>
            </a:r>
          </a:p>
        </p:txBody>
      </p:sp>
    </p:spTree>
    <p:extLst>
      <p:ext uri="{BB962C8B-B14F-4D97-AF65-F5344CB8AC3E}">
        <p14:creationId xmlns:p14="http://schemas.microsoft.com/office/powerpoint/2010/main" val="1544944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B7EECF-CD7E-794B-B564-45C2D433B318}"/>
              </a:ext>
            </a:extLst>
          </p:cNvPr>
          <p:cNvSpPr>
            <a:spLocks noGrp="1"/>
          </p:cNvSpPr>
          <p:nvPr>
            <p:ph type="body" sz="quarter" idx="10"/>
          </p:nvPr>
        </p:nvSpPr>
        <p:spPr/>
        <p:txBody>
          <a:bodyPr/>
          <a:lstStyle/>
          <a:p>
            <a:r>
              <a:rPr lang="en-US" dirty="0"/>
              <a:t>Chapter Author Team</a:t>
            </a:r>
          </a:p>
        </p:txBody>
      </p:sp>
      <p:sp>
        <p:nvSpPr>
          <p:cNvPr id="7" name="Text Placeholder 6">
            <a:extLst>
              <a:ext uri="{FF2B5EF4-FFF2-40B4-BE49-F238E27FC236}">
                <a16:creationId xmlns:a16="http://schemas.microsoft.com/office/drawing/2014/main" id="{C9D961CA-B85A-D94B-AAA7-73E8E71AC300}"/>
              </a:ext>
            </a:extLst>
          </p:cNvPr>
          <p:cNvSpPr>
            <a:spLocks noGrp="1"/>
          </p:cNvSpPr>
          <p:nvPr>
            <p:ph type="body" sz="quarter" idx="11"/>
          </p:nvPr>
        </p:nvSpPr>
        <p:spPr/>
        <p:txBody>
          <a:bodyPr/>
          <a:lstStyle/>
          <a:p>
            <a:r>
              <a:rPr lang="en-US" dirty="0"/>
              <a:t>5</a:t>
            </a:r>
          </a:p>
        </p:txBody>
      </p:sp>
      <p:sp>
        <p:nvSpPr>
          <p:cNvPr id="8" name="Text Placeholder 7">
            <a:extLst>
              <a:ext uri="{FF2B5EF4-FFF2-40B4-BE49-F238E27FC236}">
                <a16:creationId xmlns:a16="http://schemas.microsoft.com/office/drawing/2014/main" id="{813358D8-0C3B-D644-A843-FAC4795E2D4C}"/>
              </a:ext>
            </a:extLst>
          </p:cNvPr>
          <p:cNvSpPr>
            <a:spLocks noGrp="1"/>
          </p:cNvSpPr>
          <p:nvPr>
            <p:ph type="body" sz="quarter" idx="12"/>
          </p:nvPr>
        </p:nvSpPr>
        <p:spPr/>
        <p:txBody>
          <a:bodyPr/>
          <a:lstStyle/>
          <a:p>
            <a:r>
              <a:rPr lang="en-US" dirty="0"/>
              <a:t>05 | Land Cover and Land-Use Change</a:t>
            </a:r>
          </a:p>
        </p:txBody>
      </p:sp>
      <p:sp>
        <p:nvSpPr>
          <p:cNvPr id="9" name="Content Placeholder 8">
            <a:extLst>
              <a:ext uri="{FF2B5EF4-FFF2-40B4-BE49-F238E27FC236}">
                <a16:creationId xmlns:a16="http://schemas.microsoft.com/office/drawing/2014/main" id="{603B1F43-E821-0E47-B38E-11EC868DD877}"/>
              </a:ext>
            </a:extLst>
          </p:cNvPr>
          <p:cNvSpPr>
            <a:spLocks noGrp="1"/>
          </p:cNvSpPr>
          <p:nvPr>
            <p:ph idx="13"/>
          </p:nvPr>
        </p:nvSpPr>
        <p:spPr/>
        <p:txBody>
          <a:bodyPr>
            <a:normAutofit/>
          </a:bodyPr>
          <a:lstStyle/>
          <a:p>
            <a:pPr marL="228600" indent="-228600">
              <a:spcAft>
                <a:spcPts val="600"/>
              </a:spcAft>
            </a:pPr>
            <a:r>
              <a:rPr lang="en-US" sz="2200" b="1" dirty="0">
                <a:solidFill>
                  <a:srgbClr val="3D88A8"/>
                </a:solidFill>
              </a:rPr>
              <a:t>Federal Coordinating Lead Author</a:t>
            </a:r>
            <a:r>
              <a:rPr lang="en-US" b="1" dirty="0"/>
              <a:t>	</a:t>
            </a:r>
          </a:p>
          <a:p>
            <a:pPr marL="228600" indent="-228600">
              <a:spcAft>
                <a:spcPts val="600"/>
              </a:spcAft>
            </a:pPr>
            <a:r>
              <a:rPr lang="en-US" b="1" dirty="0"/>
              <a:t>Thomas Loveland</a:t>
            </a:r>
            <a:r>
              <a:rPr lang="en-US" dirty="0"/>
              <a:t>, </a:t>
            </a:r>
            <a:r>
              <a:rPr lang="en-US" i="1" dirty="0"/>
              <a:t>U.S. Geological Survey</a:t>
            </a:r>
            <a:r>
              <a:rPr lang="en-US" dirty="0"/>
              <a:t>	</a:t>
            </a:r>
            <a:endParaRPr lang="en-US" b="1" dirty="0">
              <a:solidFill>
                <a:srgbClr val="3D88A8"/>
              </a:solidFill>
            </a:endParaRPr>
          </a:p>
          <a:p>
            <a:pPr marL="228600" indent="-228600">
              <a:spcBef>
                <a:spcPts val="600"/>
              </a:spcBef>
              <a:spcAft>
                <a:spcPts val="600"/>
              </a:spcAft>
            </a:pPr>
            <a:r>
              <a:rPr lang="en-US" sz="2200" b="1" dirty="0">
                <a:solidFill>
                  <a:srgbClr val="3D88A8"/>
                </a:solidFill>
              </a:rPr>
              <a:t>Chapter Lead</a:t>
            </a:r>
          </a:p>
          <a:p>
            <a:pPr marL="228600" indent="-228600">
              <a:spcAft>
                <a:spcPts val="600"/>
              </a:spcAft>
            </a:pPr>
            <a:r>
              <a:rPr lang="en-US" b="1" dirty="0"/>
              <a:t>Benjamin M. </a:t>
            </a:r>
            <a:r>
              <a:rPr lang="en-US" b="1" dirty="0" err="1"/>
              <a:t>Sleeter</a:t>
            </a:r>
            <a:r>
              <a:rPr lang="en-US" dirty="0"/>
              <a:t>, </a:t>
            </a:r>
            <a:r>
              <a:rPr lang="en-US" i="1" dirty="0"/>
              <a:t>U.S. Geological Survey</a:t>
            </a:r>
            <a:r>
              <a:rPr lang="en-US" dirty="0"/>
              <a:t>	</a:t>
            </a:r>
            <a:endParaRPr lang="en-US" b="1" dirty="0">
              <a:solidFill>
                <a:srgbClr val="3D88A8"/>
              </a:solidFill>
            </a:endParaRPr>
          </a:p>
          <a:p>
            <a:pPr marL="228600" indent="-228600">
              <a:spcBef>
                <a:spcPts val="600"/>
              </a:spcBef>
              <a:spcAft>
                <a:spcPts val="600"/>
              </a:spcAft>
            </a:pPr>
            <a:r>
              <a:rPr lang="en-US" sz="2200" b="1" dirty="0">
                <a:solidFill>
                  <a:srgbClr val="3D88A8"/>
                </a:solidFill>
              </a:rPr>
              <a:t>Chapter Authors</a:t>
            </a:r>
            <a:endParaRPr lang="en-US" sz="2200" b="1" dirty="0"/>
          </a:p>
          <a:p>
            <a:pPr marL="228600" indent="-228600">
              <a:spcAft>
                <a:spcPts val="600"/>
              </a:spcAft>
            </a:pPr>
            <a:r>
              <a:rPr lang="en-US" b="1" dirty="0"/>
              <a:t>James Wickham</a:t>
            </a:r>
            <a:r>
              <a:rPr lang="en-US" dirty="0"/>
              <a:t>, </a:t>
            </a:r>
            <a:r>
              <a:rPr lang="en-US" i="1" dirty="0"/>
              <a:t>U.S. Environmental Protection Agency</a:t>
            </a:r>
          </a:p>
          <a:p>
            <a:pPr marL="228600" indent="-228600">
              <a:spcAft>
                <a:spcPts val="600"/>
              </a:spcAft>
            </a:pPr>
            <a:r>
              <a:rPr lang="en-US" b="1" dirty="0"/>
              <a:t>Grant </a:t>
            </a:r>
            <a:r>
              <a:rPr lang="en-US" b="1" dirty="0" err="1"/>
              <a:t>Domke</a:t>
            </a:r>
            <a:r>
              <a:rPr lang="en-US" dirty="0"/>
              <a:t>, </a:t>
            </a:r>
            <a:r>
              <a:rPr lang="en-US" i="1" dirty="0"/>
              <a:t>U.S. Forest Service</a:t>
            </a:r>
          </a:p>
          <a:p>
            <a:pPr marL="228600" indent="-228600">
              <a:spcAft>
                <a:spcPts val="600"/>
              </a:spcAft>
            </a:pPr>
            <a:r>
              <a:rPr lang="en-US" b="1" dirty="0"/>
              <a:t>Nate Herold</a:t>
            </a:r>
            <a:r>
              <a:rPr lang="en-US" dirty="0"/>
              <a:t>, </a:t>
            </a:r>
            <a:r>
              <a:rPr lang="en-US" i="1" dirty="0"/>
              <a:t>National Oceanic and Atmospheric Administration</a:t>
            </a:r>
          </a:p>
          <a:p>
            <a:pPr marL="228600" indent="-228600">
              <a:spcAft>
                <a:spcPts val="600"/>
              </a:spcAft>
            </a:pPr>
            <a:r>
              <a:rPr lang="en-US" b="1" dirty="0"/>
              <a:t>Nathan Wood</a:t>
            </a:r>
            <a:r>
              <a:rPr lang="en-US" dirty="0"/>
              <a:t>, </a:t>
            </a:r>
            <a:r>
              <a:rPr lang="en-US" i="1" dirty="0"/>
              <a:t>U.S. Geological Survey</a:t>
            </a:r>
            <a:endParaRPr lang="en-US" dirty="0"/>
          </a:p>
          <a:p>
            <a:pPr marL="228600" indent="-228600">
              <a:spcBef>
                <a:spcPts val="600"/>
              </a:spcBef>
              <a:spcAft>
                <a:spcPts val="600"/>
              </a:spcAft>
            </a:pPr>
            <a:r>
              <a:rPr lang="en-US" sz="2200" b="1" dirty="0">
                <a:solidFill>
                  <a:srgbClr val="3D88A8"/>
                </a:solidFill>
              </a:rPr>
              <a:t>Review Editor</a:t>
            </a:r>
          </a:p>
          <a:p>
            <a:pPr marL="228600" indent="-228600">
              <a:spcAft>
                <a:spcPts val="600"/>
              </a:spcAft>
            </a:pPr>
            <a:r>
              <a:rPr lang="en-US" b="1" dirty="0"/>
              <a:t>Georgine </a:t>
            </a:r>
            <a:r>
              <a:rPr lang="en-US" b="1" dirty="0" err="1"/>
              <a:t>Yorgey</a:t>
            </a:r>
            <a:r>
              <a:rPr lang="en-US" dirty="0"/>
              <a:t>, </a:t>
            </a:r>
            <a:r>
              <a:rPr lang="en-US" i="1" dirty="0"/>
              <a:t>Washington State University</a:t>
            </a:r>
          </a:p>
        </p:txBody>
      </p:sp>
    </p:spTree>
    <p:extLst>
      <p:ext uri="{BB962C8B-B14F-4D97-AF65-F5344CB8AC3E}">
        <p14:creationId xmlns:p14="http://schemas.microsoft.com/office/powerpoint/2010/main" val="213851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E93D3C-1A14-7D43-A667-F05F9FAE0092}"/>
              </a:ext>
            </a:extLst>
          </p:cNvPr>
          <p:cNvSpPr>
            <a:spLocks noGrp="1"/>
          </p:cNvSpPr>
          <p:nvPr>
            <p:ph type="body" sz="quarter" idx="10"/>
          </p:nvPr>
        </p:nvSpPr>
        <p:spPr/>
        <p:txBody>
          <a:bodyPr/>
          <a:lstStyle/>
          <a:p>
            <a:r>
              <a:rPr lang="en-US" dirty="0"/>
              <a:t>Acknowledgments</a:t>
            </a:r>
          </a:p>
        </p:txBody>
      </p:sp>
      <p:sp>
        <p:nvSpPr>
          <p:cNvPr id="3" name="Text Placeholder 2">
            <a:extLst>
              <a:ext uri="{FF2B5EF4-FFF2-40B4-BE49-F238E27FC236}">
                <a16:creationId xmlns:a16="http://schemas.microsoft.com/office/drawing/2014/main" id="{70602A56-1D5A-C447-B34A-F13DF7F962E5}"/>
              </a:ext>
            </a:extLst>
          </p:cNvPr>
          <p:cNvSpPr>
            <a:spLocks noGrp="1"/>
          </p:cNvSpPr>
          <p:nvPr>
            <p:ph type="body" sz="quarter" idx="11"/>
          </p:nvPr>
        </p:nvSpPr>
        <p:spPr/>
        <p:txBody>
          <a:bodyPr/>
          <a:lstStyle/>
          <a:p>
            <a:r>
              <a:rPr lang="en-US" dirty="0"/>
              <a:t>5</a:t>
            </a:r>
          </a:p>
        </p:txBody>
      </p:sp>
      <p:sp>
        <p:nvSpPr>
          <p:cNvPr id="4" name="Text Placeholder 3">
            <a:extLst>
              <a:ext uri="{FF2B5EF4-FFF2-40B4-BE49-F238E27FC236}">
                <a16:creationId xmlns:a16="http://schemas.microsoft.com/office/drawing/2014/main" id="{1F8ABF1B-5007-2E45-B2E5-93726B950819}"/>
              </a:ext>
            </a:extLst>
          </p:cNvPr>
          <p:cNvSpPr>
            <a:spLocks noGrp="1"/>
          </p:cNvSpPr>
          <p:nvPr>
            <p:ph type="body" sz="quarter" idx="12"/>
          </p:nvPr>
        </p:nvSpPr>
        <p:spPr/>
        <p:txBody>
          <a:bodyPr/>
          <a:lstStyle/>
          <a:p>
            <a:r>
              <a:rPr lang="en-US" dirty="0"/>
              <a:t>05 | Land Cover and Land-Use Change</a:t>
            </a:r>
          </a:p>
        </p:txBody>
      </p:sp>
      <p:sp>
        <p:nvSpPr>
          <p:cNvPr id="5" name="Content Placeholder 4">
            <a:extLst>
              <a:ext uri="{FF2B5EF4-FFF2-40B4-BE49-F238E27FC236}">
                <a16:creationId xmlns:a16="http://schemas.microsoft.com/office/drawing/2014/main" id="{49AC72EA-2A6B-A142-BE35-BE4BF536CCC4}"/>
              </a:ext>
            </a:extLst>
          </p:cNvPr>
          <p:cNvSpPr>
            <a:spLocks noGrp="1"/>
          </p:cNvSpPr>
          <p:nvPr>
            <p:ph idx="13"/>
          </p:nvPr>
        </p:nvSpPr>
        <p:spPr/>
        <p:txBody>
          <a:bodyPr numCol="1">
            <a:normAutofit/>
          </a:bodyPr>
          <a:lstStyle/>
          <a:p>
            <a:pPr marL="228600" indent="-228600">
              <a:spcAft>
                <a:spcPts val="300"/>
              </a:spcAft>
            </a:pPr>
            <a:r>
              <a:rPr lang="en-US" sz="2200" b="1" dirty="0">
                <a:solidFill>
                  <a:srgbClr val="3D88A8"/>
                </a:solidFill>
              </a:rPr>
              <a:t>Technical Contributors</a:t>
            </a:r>
            <a:endParaRPr lang="en-US" sz="2200" b="1" dirty="0"/>
          </a:p>
          <a:p>
            <a:pPr marL="228600" indent="-228600">
              <a:spcAft>
                <a:spcPts val="300"/>
              </a:spcAft>
            </a:pPr>
            <a:r>
              <a:rPr lang="en-US" b="1" dirty="0"/>
              <a:t>Tamara S. Wilson</a:t>
            </a:r>
            <a:r>
              <a:rPr lang="en-US" dirty="0"/>
              <a:t>, </a:t>
            </a:r>
            <a:r>
              <a:rPr lang="en-US" i="1" dirty="0"/>
              <a:t>U.S. Geological Survey</a:t>
            </a:r>
          </a:p>
          <a:p>
            <a:pPr marL="228600" indent="-228600">
              <a:spcAft>
                <a:spcPts val="300"/>
              </a:spcAft>
            </a:pPr>
            <a:r>
              <a:rPr lang="en-US" b="1" dirty="0"/>
              <a:t>Jason </a:t>
            </a:r>
            <a:r>
              <a:rPr lang="en-US" b="1" dirty="0" err="1"/>
              <a:t>Sherba</a:t>
            </a:r>
            <a:r>
              <a:rPr lang="en-US" dirty="0"/>
              <a:t>, </a:t>
            </a:r>
            <a:r>
              <a:rPr lang="en-US" i="1" dirty="0"/>
              <a:t>U.S. Geological Survey </a:t>
            </a:r>
            <a:endParaRPr lang="en-US" b="1" dirty="0">
              <a:solidFill>
                <a:srgbClr val="3D88A8"/>
              </a:solidFill>
            </a:endParaRPr>
          </a:p>
          <a:p>
            <a:pPr marL="228600" indent="-228600">
              <a:spcBef>
                <a:spcPts val="600"/>
              </a:spcBef>
              <a:spcAft>
                <a:spcPts val="300"/>
              </a:spcAft>
            </a:pPr>
            <a:r>
              <a:rPr lang="en-US" sz="2200" b="1" dirty="0">
                <a:solidFill>
                  <a:srgbClr val="3D88A8"/>
                </a:solidFill>
              </a:rPr>
              <a:t>USGCRP Coordinators</a:t>
            </a:r>
          </a:p>
          <a:p>
            <a:pPr marL="228600" indent="-228600">
              <a:spcAft>
                <a:spcPts val="300"/>
              </a:spcAft>
            </a:pPr>
            <a:r>
              <a:rPr lang="en-US" b="1" dirty="0"/>
              <a:t>Susan Aragon-Long</a:t>
            </a:r>
            <a:r>
              <a:rPr lang="en-US" dirty="0"/>
              <a:t>, </a:t>
            </a:r>
            <a:r>
              <a:rPr lang="en-US" i="1" dirty="0"/>
              <a:t>Senior Scientist</a:t>
            </a:r>
          </a:p>
          <a:p>
            <a:pPr marL="228600" indent="-228600">
              <a:spcAft>
                <a:spcPts val="300"/>
              </a:spcAft>
            </a:pPr>
            <a:r>
              <a:rPr lang="en-US" b="1" dirty="0"/>
              <a:t>Christopher W. Avery</a:t>
            </a:r>
            <a:r>
              <a:rPr lang="en-US" dirty="0"/>
              <a:t>, </a:t>
            </a:r>
            <a:r>
              <a:rPr lang="en-US" i="1" dirty="0"/>
              <a:t>Senior Manager</a:t>
            </a:r>
          </a:p>
        </p:txBody>
      </p:sp>
    </p:spTree>
    <p:extLst>
      <p:ext uri="{BB962C8B-B14F-4D97-AF65-F5344CB8AC3E}">
        <p14:creationId xmlns:p14="http://schemas.microsoft.com/office/powerpoint/2010/main" val="3873510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8160560-108D-4A61-A989-FE4F5CB28C2B}" vid="{BDD4641C-16D2-4D34-A5AE-8EADF1B3B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TotalTime>
  <Words>1712</Words>
  <Application>Microsoft Macintosh PowerPoint</Application>
  <PresentationFormat>On-screen Show (4:3)</PresentationFormat>
  <Paragraphs>137</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Fig. 5.1: Land-Use and Land-Cover Composition</vt:lpstr>
      <vt:lpstr>Table 5.1: Estimates of Land-Use Area (Square Miles) by NCA Region</vt:lpstr>
      <vt:lpstr>Fig. 5.2: Changes in Land Cover by Region </vt:lpstr>
      <vt:lpstr>Fig. 5.3: Development in the Houston Area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Chris</dc:creator>
  <cp:lastModifiedBy>Microsoft Office User</cp:lastModifiedBy>
  <cp:revision>22</cp:revision>
  <dcterms:created xsi:type="dcterms:W3CDTF">2018-11-06T15:41:10Z</dcterms:created>
  <dcterms:modified xsi:type="dcterms:W3CDTF">2019-09-12T17:26:47Z</dcterms:modified>
</cp:coreProperties>
</file>