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handoutMasterIdLst>
    <p:handoutMasterId r:id="rId26"/>
  </p:handout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8" autoAdjust="0"/>
    <p:restoredTop sz="82823"/>
  </p:normalViewPr>
  <p:slideViewPr>
    <p:cSldViewPr snapToGrid="0" snapToObjects="1" showGuides="1">
      <p:cViewPr varScale="1">
        <p:scale>
          <a:sx n="103" d="100"/>
          <a:sy n="103" d="100"/>
        </p:scale>
        <p:origin x="2344" y="17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9/12/19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x.doi.org/10.1016/j.jhydrol.2017.01.05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dx.doi.org/10.1175/2010ei370.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1007/s10584-017-2109-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x.doi.org/10.1126/science.aac981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x.doi.org/10.5670/oceanog.2013.2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7289/V5/RD-NEFSC-17-0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x.doi.org/10.1289/ehp.140882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a:t>
            </a:fld>
            <a:endParaRPr lang="en-US"/>
          </a:p>
        </p:txBody>
      </p:sp>
    </p:spTree>
    <p:extLst>
      <p:ext uri="{BB962C8B-B14F-4D97-AF65-F5344CB8AC3E}">
        <p14:creationId xmlns:p14="http://schemas.microsoft.com/office/powerpoint/2010/main" val="415940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112: Dudley, R.W., G.A. </a:t>
            </a:r>
            <a:r>
              <a:rPr lang="en-US" sz="1200" kern="1200" dirty="0" err="1">
                <a:solidFill>
                  <a:schemeClr val="tx1"/>
                </a:solidFill>
                <a:effectLst/>
                <a:latin typeface="+mn-lt"/>
                <a:ea typeface="+mn-ea"/>
                <a:cs typeface="+mn-cs"/>
              </a:rPr>
              <a:t>Hodgkins</a:t>
            </a:r>
            <a:r>
              <a:rPr lang="en-US" sz="1200" kern="1200" dirty="0">
                <a:solidFill>
                  <a:schemeClr val="tx1"/>
                </a:solidFill>
                <a:effectLst/>
                <a:latin typeface="+mn-lt"/>
                <a:ea typeface="+mn-ea"/>
                <a:cs typeface="+mn-cs"/>
              </a:rPr>
              <a:t>, M.R. McHale, M.J. </a:t>
            </a:r>
            <a:r>
              <a:rPr lang="en-US" sz="1200" kern="1200" dirty="0" err="1">
                <a:solidFill>
                  <a:schemeClr val="tx1"/>
                </a:solidFill>
                <a:effectLst/>
                <a:latin typeface="+mn-lt"/>
                <a:ea typeface="+mn-ea"/>
                <a:cs typeface="+mn-cs"/>
              </a:rPr>
              <a:t>Kolian</a:t>
            </a:r>
            <a:r>
              <a:rPr lang="en-US" sz="1200" kern="1200" dirty="0">
                <a:solidFill>
                  <a:schemeClr val="tx1"/>
                </a:solidFill>
                <a:effectLst/>
                <a:latin typeface="+mn-lt"/>
                <a:ea typeface="+mn-ea"/>
                <a:cs typeface="+mn-cs"/>
              </a:rPr>
              <a:t>, and B. Renard, 2017: Trends in snowmelt-related streamflow timing in the conterminous United States. </a:t>
            </a:r>
            <a:r>
              <a:rPr lang="en-US" sz="1200" i="1" kern="1200" dirty="0">
                <a:solidFill>
                  <a:schemeClr val="tx1"/>
                </a:solidFill>
                <a:effectLst/>
                <a:latin typeface="+mn-lt"/>
                <a:ea typeface="+mn-ea"/>
                <a:cs typeface="+mn-cs"/>
              </a:rPr>
              <a:t>Journal of Hydrology,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547</a:t>
            </a:r>
            <a:r>
              <a:rPr lang="en-US" sz="1200" kern="1200" dirty="0">
                <a:solidFill>
                  <a:schemeClr val="tx1"/>
                </a:solidFill>
                <a:effectLst/>
                <a:latin typeface="+mn-lt"/>
                <a:ea typeface="+mn-ea"/>
                <a:cs typeface="+mn-cs"/>
              </a:rPr>
              <a:t>, 208-221. </a:t>
            </a:r>
            <a:r>
              <a:rPr lang="en-US" sz="1200" u="sng" kern="1200" dirty="0">
                <a:solidFill>
                  <a:schemeClr val="tx1"/>
                </a:solidFill>
                <a:effectLst/>
                <a:latin typeface="+mn-lt"/>
                <a:ea typeface="+mn-ea"/>
                <a:cs typeface="+mn-cs"/>
                <a:hlinkClick r:id="rId3"/>
              </a:rPr>
              <a:t>http://dx.doi.org/10.1016/j.jhydrol.2017.01.051</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113: </a:t>
            </a:r>
            <a:r>
              <a:rPr lang="en-US" sz="1200" kern="1200" dirty="0" err="1">
                <a:solidFill>
                  <a:schemeClr val="tx1"/>
                </a:solidFill>
                <a:effectLst/>
                <a:latin typeface="+mn-lt"/>
                <a:ea typeface="+mn-ea"/>
                <a:cs typeface="+mn-cs"/>
              </a:rPr>
              <a:t>Poff</a:t>
            </a:r>
            <a:r>
              <a:rPr lang="en-US" sz="1200" kern="1200" dirty="0">
                <a:solidFill>
                  <a:schemeClr val="tx1"/>
                </a:solidFill>
                <a:effectLst/>
                <a:latin typeface="+mn-lt"/>
                <a:ea typeface="+mn-ea"/>
                <a:cs typeface="+mn-cs"/>
              </a:rPr>
              <a:t>, N.L.R., M.M. Brinson, and J.W. Day, 2002: </a:t>
            </a:r>
            <a:r>
              <a:rPr lang="en-US" sz="1200" i="1" kern="1200" dirty="0">
                <a:solidFill>
                  <a:schemeClr val="tx1"/>
                </a:solidFill>
                <a:effectLst/>
                <a:latin typeface="+mn-lt"/>
                <a:ea typeface="+mn-ea"/>
                <a:cs typeface="+mn-cs"/>
              </a:rPr>
              <a:t>Aquatic Ecosystems &amp; Global Climate Change: Potential Impacts on Inland Freshwater and Coastal Wetland Ecosystems in the United States</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Pew Center on Global Climate Change Arlington, Virginia, 56 pp.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www.pewtrusts.org</a:t>
            </a:r>
            <a:r>
              <a:rPr lang="en-US" sz="1200" u="sng" kern="1200" dirty="0">
                <a:solidFill>
                  <a:schemeClr val="tx1"/>
                </a:solidFill>
                <a:effectLst/>
                <a:latin typeface="+mn-lt"/>
                <a:ea typeface="+mn-ea"/>
                <a:cs typeface="+mn-cs"/>
              </a:rPr>
              <a:t>/-/media/legacy/</a:t>
            </a:r>
            <a:r>
              <a:rPr lang="en-US" sz="1200" u="sng" kern="1200" dirty="0" err="1">
                <a:solidFill>
                  <a:schemeClr val="tx1"/>
                </a:solidFill>
                <a:effectLst/>
                <a:latin typeface="+mn-lt"/>
                <a:ea typeface="+mn-ea"/>
                <a:cs typeface="+mn-cs"/>
              </a:rPr>
              <a:t>uploadedfiles</a:t>
            </a:r>
            <a:r>
              <a:rPr lang="en-US" sz="1200" u="sng" kern="1200" dirty="0">
                <a:solidFill>
                  <a:schemeClr val="tx1"/>
                </a:solidFill>
                <a:effectLst/>
                <a:latin typeface="+mn-lt"/>
                <a:ea typeface="+mn-ea"/>
                <a:cs typeface="+mn-cs"/>
              </a:rPr>
              <a:t>/</a:t>
            </a:r>
            <a:r>
              <a:rPr lang="en-US" sz="1200" u="sng" kern="1200" dirty="0" err="1">
                <a:solidFill>
                  <a:schemeClr val="tx1"/>
                </a:solidFill>
                <a:effectLst/>
                <a:latin typeface="+mn-lt"/>
                <a:ea typeface="+mn-ea"/>
                <a:cs typeface="+mn-cs"/>
              </a:rPr>
              <a:t>wwwpewtrustsorg</a:t>
            </a:r>
            <a:r>
              <a:rPr lang="en-US" sz="1200" u="sng" kern="1200" dirty="0">
                <a:solidFill>
                  <a:schemeClr val="tx1"/>
                </a:solidFill>
                <a:effectLst/>
                <a:latin typeface="+mn-lt"/>
                <a:ea typeface="+mn-ea"/>
                <a:cs typeface="+mn-cs"/>
              </a:rPr>
              <a:t>/reports/</a:t>
            </a:r>
            <a:r>
              <a:rPr lang="en-US" sz="1200" u="sng" kern="1200" dirty="0" err="1">
                <a:solidFill>
                  <a:schemeClr val="tx1"/>
                </a:solidFill>
                <a:effectLst/>
                <a:latin typeface="+mn-lt"/>
                <a:ea typeface="+mn-ea"/>
                <a:cs typeface="+mn-cs"/>
              </a:rPr>
              <a:t>protecting_ocean_life</a:t>
            </a:r>
            <a:r>
              <a:rPr lang="en-US" sz="1200" u="sng" kern="1200" dirty="0">
                <a:solidFill>
                  <a:schemeClr val="tx1"/>
                </a:solidFill>
                <a:effectLst/>
                <a:latin typeface="+mn-lt"/>
                <a:ea typeface="+mn-ea"/>
                <a:cs typeface="+mn-cs"/>
              </a:rPr>
              <a:t>/</a:t>
            </a:r>
            <a:r>
              <a:rPr lang="en-US" sz="1200" u="sng" kern="1200" dirty="0" err="1">
                <a:solidFill>
                  <a:schemeClr val="tx1"/>
                </a:solidFill>
                <a:effectLst/>
                <a:latin typeface="+mn-lt"/>
                <a:ea typeface="+mn-ea"/>
                <a:cs typeface="+mn-cs"/>
              </a:rPr>
              <a:t>envclimateaquaticecosystemspdf.pdf</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114: Hay, L.E., S.L. </a:t>
            </a:r>
            <a:r>
              <a:rPr lang="en-US" sz="1200" kern="1200" dirty="0" err="1">
                <a:solidFill>
                  <a:schemeClr val="tx1"/>
                </a:solidFill>
                <a:effectLst/>
                <a:latin typeface="+mn-lt"/>
                <a:ea typeface="+mn-ea"/>
                <a:cs typeface="+mn-cs"/>
              </a:rPr>
              <a:t>Markstrom</a:t>
            </a:r>
            <a:r>
              <a:rPr lang="en-US" sz="1200" kern="1200" dirty="0">
                <a:solidFill>
                  <a:schemeClr val="tx1"/>
                </a:solidFill>
                <a:effectLst/>
                <a:latin typeface="+mn-lt"/>
                <a:ea typeface="+mn-ea"/>
                <a:cs typeface="+mn-cs"/>
              </a:rPr>
              <a:t>, and C. Ward-Garrison, 2011: Watershed-scale response to climate change through the twenty-first century for selected basins across the United States. </a:t>
            </a:r>
            <a:r>
              <a:rPr lang="en-US" sz="1200" i="1" kern="1200" dirty="0">
                <a:solidFill>
                  <a:schemeClr val="tx1"/>
                </a:solidFill>
                <a:effectLst/>
                <a:latin typeface="+mn-lt"/>
                <a:ea typeface="+mn-ea"/>
                <a:cs typeface="+mn-cs"/>
              </a:rPr>
              <a:t>Earth Interactions,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(17), 1-37. </a:t>
            </a:r>
            <a:r>
              <a:rPr lang="en-US" sz="1200" u="sng" kern="1200" dirty="0">
                <a:solidFill>
                  <a:schemeClr val="tx1"/>
                </a:solidFill>
                <a:effectLst/>
                <a:latin typeface="+mn-lt"/>
                <a:ea typeface="+mn-ea"/>
                <a:cs typeface="+mn-cs"/>
                <a:hlinkClick r:id="rId4"/>
              </a:rPr>
              <a:t>http://dx.doi.org/10.1175/2010ei370.1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322518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35: Wolfe, D.W., A.T. </a:t>
            </a:r>
            <a:r>
              <a:rPr lang="en-US" sz="1200" kern="1200" dirty="0" err="1">
                <a:solidFill>
                  <a:schemeClr val="tx1"/>
                </a:solidFill>
                <a:effectLst/>
                <a:latin typeface="+mn-lt"/>
                <a:ea typeface="+mn-ea"/>
                <a:cs typeface="+mn-cs"/>
              </a:rPr>
              <a:t>DeGaetano</a:t>
            </a:r>
            <a:r>
              <a:rPr lang="en-US" sz="1200" kern="1200" dirty="0">
                <a:solidFill>
                  <a:schemeClr val="tx1"/>
                </a:solidFill>
                <a:effectLst/>
                <a:latin typeface="+mn-lt"/>
                <a:ea typeface="+mn-ea"/>
                <a:cs typeface="+mn-cs"/>
              </a:rPr>
              <a:t>, G.M. Peck, M. Carey, L.H. Ziska, J. Lea-Cox, A.R. </a:t>
            </a:r>
            <a:r>
              <a:rPr lang="en-US" sz="1200" kern="1200" dirty="0" err="1">
                <a:solidFill>
                  <a:schemeClr val="tx1"/>
                </a:solidFill>
                <a:effectLst/>
                <a:latin typeface="+mn-lt"/>
                <a:ea typeface="+mn-ea"/>
                <a:cs typeface="+mn-cs"/>
              </a:rPr>
              <a:t>Kemanian</a:t>
            </a:r>
            <a:r>
              <a:rPr lang="en-US" sz="1200" kern="1200" dirty="0">
                <a:solidFill>
                  <a:schemeClr val="tx1"/>
                </a:solidFill>
                <a:effectLst/>
                <a:latin typeface="+mn-lt"/>
                <a:ea typeface="+mn-ea"/>
                <a:cs typeface="+mn-cs"/>
              </a:rPr>
              <a:t>, M.P. Hoffmann, and D.Y. Hollinger, 2018: Unique challenges and opportunities for northeastern US crop production in a changing climate. </a:t>
            </a:r>
            <a:r>
              <a:rPr lang="en-US" sz="1200" i="1" kern="1200" dirty="0">
                <a:solidFill>
                  <a:schemeClr val="tx1"/>
                </a:solidFill>
                <a:effectLst/>
                <a:latin typeface="+mn-lt"/>
                <a:ea typeface="+mn-ea"/>
                <a:cs typeface="+mn-cs"/>
              </a:rPr>
              <a:t>Climatic Change,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146</a:t>
            </a:r>
            <a:r>
              <a:rPr lang="en-US" sz="1200" kern="1200" dirty="0">
                <a:solidFill>
                  <a:schemeClr val="tx1"/>
                </a:solidFill>
                <a:effectLst/>
                <a:latin typeface="+mn-lt"/>
                <a:ea typeface="+mn-ea"/>
                <a:cs typeface="+mn-cs"/>
              </a:rPr>
              <a:t> (1-2), 231-245. </a:t>
            </a:r>
            <a:r>
              <a:rPr lang="en-US" sz="1200" u="sng" kern="1200" dirty="0">
                <a:solidFill>
                  <a:schemeClr val="tx1"/>
                </a:solidFill>
                <a:effectLst/>
                <a:latin typeface="+mn-lt"/>
                <a:ea typeface="+mn-ea"/>
                <a:cs typeface="+mn-cs"/>
                <a:hlinkClick r:id="rId3"/>
              </a:rPr>
              <a:t>http://dx.doi.org/10.1007/s10584-017-2109-7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323846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39: Pershing, A.J., M.A. Alexander, C.M. Hernandez, L.A. Kerr, A. Le Bris, K.E. Mills, J.A. Nye, N.R. Record, H.A. Scannell, J.D. Scott, G.D. Sherwood, and A.C. Thomas, 2015: Slow adaptation in the face of rapid warming leads to collapse of the Gulf of Maine cod fishery. </a:t>
            </a:r>
            <a:r>
              <a:rPr lang="en-US" sz="1200" i="1" kern="1200" dirty="0">
                <a:solidFill>
                  <a:schemeClr val="tx1"/>
                </a:solidFill>
                <a:effectLst/>
                <a:latin typeface="+mn-lt"/>
                <a:ea typeface="+mn-ea"/>
                <a:cs typeface="+mn-cs"/>
              </a:rPr>
              <a:t>Science,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350</a:t>
            </a:r>
            <a:r>
              <a:rPr lang="en-US" sz="1200" kern="1200" dirty="0">
                <a:solidFill>
                  <a:schemeClr val="tx1"/>
                </a:solidFill>
                <a:effectLst/>
                <a:latin typeface="+mn-lt"/>
                <a:ea typeface="+mn-ea"/>
                <a:cs typeface="+mn-cs"/>
              </a:rPr>
              <a:t> (6262), 809-812. </a:t>
            </a:r>
            <a:r>
              <a:rPr lang="en-US" sz="1200" u="sng" kern="1200" dirty="0">
                <a:solidFill>
                  <a:schemeClr val="tx1"/>
                </a:solidFill>
                <a:effectLst/>
                <a:latin typeface="+mn-lt"/>
                <a:ea typeface="+mn-ea"/>
                <a:cs typeface="+mn-cs"/>
                <a:hlinkClick r:id="rId3"/>
              </a:rPr>
              <a:t>http://dx.doi.org/10.1126/science.aac9819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77122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155: Mills, K.E., A.J. Pershing, C.J. Brown, Y. Chen, F.-S. Chiang, D.S. Holland, S. </a:t>
            </a:r>
            <a:r>
              <a:rPr lang="en-US" sz="1200" kern="1200" dirty="0" err="1">
                <a:solidFill>
                  <a:schemeClr val="tx1"/>
                </a:solidFill>
                <a:effectLst/>
                <a:latin typeface="+mn-lt"/>
                <a:ea typeface="+mn-ea"/>
                <a:cs typeface="+mn-cs"/>
              </a:rPr>
              <a:t>Lehuta</a:t>
            </a:r>
            <a:r>
              <a:rPr lang="en-US" sz="1200" kern="1200" dirty="0">
                <a:solidFill>
                  <a:schemeClr val="tx1"/>
                </a:solidFill>
                <a:effectLst/>
                <a:latin typeface="+mn-lt"/>
                <a:ea typeface="+mn-ea"/>
                <a:cs typeface="+mn-cs"/>
              </a:rPr>
              <a:t>, J.A. Nye, J.C. Sun, A.C. Thomas, and R.A. </a:t>
            </a:r>
            <a:r>
              <a:rPr lang="en-US" sz="1200" kern="1200" dirty="0" err="1">
                <a:solidFill>
                  <a:schemeClr val="tx1"/>
                </a:solidFill>
                <a:effectLst/>
                <a:latin typeface="+mn-lt"/>
                <a:ea typeface="+mn-ea"/>
                <a:cs typeface="+mn-cs"/>
              </a:rPr>
              <a:t>Wahle</a:t>
            </a:r>
            <a:r>
              <a:rPr lang="en-US" sz="1200" kern="1200" dirty="0">
                <a:solidFill>
                  <a:schemeClr val="tx1"/>
                </a:solidFill>
                <a:effectLst/>
                <a:latin typeface="+mn-lt"/>
                <a:ea typeface="+mn-ea"/>
                <a:cs typeface="+mn-cs"/>
              </a:rPr>
              <a:t>, 2013: Fisheries management in a changing climate: Lessons from the 2012 ocean heat wave in the northwest Atlantic. </a:t>
            </a:r>
            <a:r>
              <a:rPr lang="en-US" sz="1200" i="1" kern="1200" dirty="0">
                <a:solidFill>
                  <a:schemeClr val="tx1"/>
                </a:solidFill>
                <a:effectLst/>
                <a:latin typeface="+mn-lt"/>
                <a:ea typeface="+mn-ea"/>
                <a:cs typeface="+mn-cs"/>
              </a:rPr>
              <a:t>Oceanography,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(2), 191–195. </a:t>
            </a:r>
            <a:r>
              <a:rPr lang="en-US" sz="1200" u="sng" kern="1200" dirty="0">
                <a:solidFill>
                  <a:schemeClr val="tx1"/>
                </a:solidFill>
                <a:effectLst/>
                <a:latin typeface="+mn-lt"/>
                <a:ea typeface="+mn-ea"/>
                <a:cs typeface="+mn-cs"/>
                <a:hlinkClick r:id="rId3"/>
              </a:rPr>
              <a:t>http://dx.doi.org/10.5670/oceanog.2013.27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206851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204: Northeast Fisheries Science Center (NEFSC), 2017: 62nd Northeast Regional Stock Assessment Workshop (62nd SAW): Assessment Report. NEFSC Reference Document 17-03. NOAA's National Marine Fisheries Service, Woods Hole, MA, 822 pp. </a:t>
            </a:r>
            <a:r>
              <a:rPr lang="en-US" sz="1200" u="sng" kern="1200" dirty="0">
                <a:solidFill>
                  <a:schemeClr val="tx1"/>
                </a:solidFill>
                <a:effectLst/>
                <a:latin typeface="+mn-lt"/>
                <a:ea typeface="+mn-ea"/>
                <a:cs typeface="+mn-cs"/>
                <a:hlinkClick r:id="rId3"/>
              </a:rPr>
              <a:t>http://dx.doi.org/10.7289/V5/RD-NEFSC-17-03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296030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26: Kingsley, S.L., M.N. Eliot, J. Gold, R.R. </a:t>
            </a:r>
            <a:r>
              <a:rPr lang="en-US" sz="1200" kern="1200" dirty="0" err="1">
                <a:solidFill>
                  <a:schemeClr val="tx1"/>
                </a:solidFill>
                <a:effectLst/>
                <a:latin typeface="+mn-lt"/>
                <a:ea typeface="+mn-ea"/>
                <a:cs typeface="+mn-cs"/>
              </a:rPr>
              <a:t>Vanderslice</a:t>
            </a:r>
            <a:r>
              <a:rPr lang="en-US" sz="1200" kern="1200" dirty="0">
                <a:solidFill>
                  <a:schemeClr val="tx1"/>
                </a:solidFill>
                <a:effectLst/>
                <a:latin typeface="+mn-lt"/>
                <a:ea typeface="+mn-ea"/>
                <a:cs typeface="+mn-cs"/>
              </a:rPr>
              <a:t>, and G.A. </a:t>
            </a:r>
            <a:r>
              <a:rPr lang="en-US" sz="1200" kern="1200" dirty="0" err="1">
                <a:solidFill>
                  <a:schemeClr val="tx1"/>
                </a:solidFill>
                <a:effectLst/>
                <a:latin typeface="+mn-lt"/>
                <a:ea typeface="+mn-ea"/>
                <a:cs typeface="+mn-cs"/>
              </a:rPr>
              <a:t>Wellenius</a:t>
            </a:r>
            <a:r>
              <a:rPr lang="en-US" sz="1200" kern="1200" dirty="0">
                <a:solidFill>
                  <a:schemeClr val="tx1"/>
                </a:solidFill>
                <a:effectLst/>
                <a:latin typeface="+mn-lt"/>
                <a:ea typeface="+mn-ea"/>
                <a:cs typeface="+mn-cs"/>
              </a:rPr>
              <a:t>, 2016: Current and projected heat-related morbidity and mortality in Rhode Island. </a:t>
            </a:r>
            <a:r>
              <a:rPr lang="en-US" sz="1200" i="1" kern="1200" dirty="0">
                <a:solidFill>
                  <a:schemeClr val="tx1"/>
                </a:solidFill>
                <a:effectLst/>
                <a:latin typeface="+mn-lt"/>
                <a:ea typeface="+mn-ea"/>
                <a:cs typeface="+mn-cs"/>
              </a:rPr>
              <a:t>Environmental Health Perspectives,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124</a:t>
            </a:r>
            <a:r>
              <a:rPr lang="en-US" sz="1200" kern="1200" dirty="0">
                <a:solidFill>
                  <a:schemeClr val="tx1"/>
                </a:solidFill>
                <a:effectLst/>
                <a:latin typeface="+mn-lt"/>
                <a:ea typeface="+mn-ea"/>
                <a:cs typeface="+mn-cs"/>
              </a:rPr>
              <a:t> (4), 460-467. </a:t>
            </a:r>
            <a:r>
              <a:rPr lang="en-US" sz="1200" u="sng" kern="1200" dirty="0">
                <a:solidFill>
                  <a:schemeClr val="tx1"/>
                </a:solidFill>
                <a:effectLst/>
                <a:latin typeface="+mn-lt"/>
                <a:ea typeface="+mn-ea"/>
                <a:cs typeface="+mn-cs"/>
                <a:hlinkClick r:id="rId3"/>
              </a:rPr>
              <a:t>http://dx.doi.org/10.1289/ehp.1408826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277034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 </a:t>
            </a:r>
            <a:r>
              <a:rPr lang="en-US" sz="1200" kern="1200" dirty="0">
                <a:solidFill>
                  <a:schemeClr val="tx1"/>
                </a:solidFill>
                <a:effectLst/>
                <a:latin typeface="+mn-lt"/>
                <a:ea typeface="+mn-ea"/>
                <a:cs typeface="+mn-cs"/>
              </a:rPr>
              <a:t>DC Water, 2018: Clean Rivers Project [web site]. DC Water, Washington, DC. https://</a:t>
            </a:r>
            <a:r>
              <a:rPr lang="en-US" sz="1200" kern="1200" dirty="0" err="1">
                <a:solidFill>
                  <a:schemeClr val="tx1"/>
                </a:solidFill>
                <a:effectLst/>
                <a:latin typeface="+mn-lt"/>
                <a:ea typeface="+mn-ea"/>
                <a:cs typeface="+mn-cs"/>
              </a:rPr>
              <a:t>www.dcwater.com</a:t>
            </a:r>
            <a:r>
              <a:rPr lang="en-US" sz="1200" kern="1200" dirty="0">
                <a:solidFill>
                  <a:schemeClr val="tx1"/>
                </a:solidFill>
                <a:effectLst/>
                <a:latin typeface="+mn-lt"/>
                <a:ea typeface="+mn-ea"/>
                <a:cs typeface="+mn-cs"/>
              </a:rPr>
              <a:t>/clean-rivers-project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18</a:t>
            </a:fld>
            <a:endParaRPr lang="en-US"/>
          </a:p>
        </p:txBody>
      </p:sp>
    </p:spTree>
    <p:extLst>
      <p:ext uri="{BB962C8B-B14F-4D97-AF65-F5344CB8AC3E}">
        <p14:creationId xmlns:p14="http://schemas.microsoft.com/office/powerpoint/2010/main" val="3248088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666653"/>
            <a:ext cx="1420425" cy="171905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666653"/>
            <a:ext cx="1420425" cy="171905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666653"/>
            <a:ext cx="1420425" cy="1719053"/>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dx.doi.org/10.1126/science.aac98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dx.doi.org/10.5670/oceanog.2013.2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dx.doi.org/10.7289/V5/RD-NEFSC-17-0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dx.doi.org/10.1289/ehp.140882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creativecommons.org/licenses/by/2.0/" TargetMode="External"/><Relationship Id="rId4" Type="http://schemas.openxmlformats.org/officeDocument/2006/relationships/hyperlink" Target="https://www.dcwater.com/clean-rivers-projec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doi.org/10.7930/NCA4.2018.CH1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dx.doi.org/10.1016/j.jhydrol.2017.01.051" TargetMode="External"/><Relationship Id="rId5" Type="http://schemas.openxmlformats.org/officeDocument/2006/relationships/hyperlink" Target="http://dx.doi.org/10.1175/2010ei370.1" TargetMode="External"/><Relationship Id="rId4" Type="http://schemas.openxmlformats.org/officeDocument/2006/relationships/hyperlink" Target="https://www.pewtrusts.org/-/media/legacy/uploadedfiles/wwwpewtrustsorg/reports/protecting_ocean_life/envclimateaquaticecosystemspd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dx.doi.org/10.1007/s10584-017-2109-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18 | Northeast</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AAB938C-AEF5-E24F-A025-54323A7AEDBA}"/>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057365" y="457200"/>
            <a:ext cx="5032445" cy="3014663"/>
          </a:xfrm>
        </p:spPr>
      </p:pic>
      <p:sp>
        <p:nvSpPr>
          <p:cNvPr id="3" name="Title 2">
            <a:extLst>
              <a:ext uri="{FF2B5EF4-FFF2-40B4-BE49-F238E27FC236}">
                <a16:creationId xmlns:a16="http://schemas.microsoft.com/office/drawing/2014/main" id="{4AAD0513-B0F7-5C49-B5F2-36E65B4946ED}"/>
              </a:ext>
            </a:extLst>
          </p:cNvPr>
          <p:cNvSpPr>
            <a:spLocks noGrp="1"/>
          </p:cNvSpPr>
          <p:nvPr>
            <p:ph type="title"/>
          </p:nvPr>
        </p:nvSpPr>
        <p:spPr/>
        <p:txBody>
          <a:bodyPr/>
          <a:lstStyle/>
          <a:p>
            <a:r>
              <a:rPr lang="en-US" dirty="0"/>
              <a:t>Fig. 18.4: Change in Sea Surface Temperature on the Northeast Continental Shelf</a:t>
            </a:r>
          </a:p>
        </p:txBody>
      </p:sp>
      <p:sp>
        <p:nvSpPr>
          <p:cNvPr id="4" name="Text Placeholder 3">
            <a:extLst>
              <a:ext uri="{FF2B5EF4-FFF2-40B4-BE49-F238E27FC236}">
                <a16:creationId xmlns:a16="http://schemas.microsoft.com/office/drawing/2014/main" id="{C148BD7B-3133-824D-ACCE-0F9425920E5A}"/>
              </a:ext>
            </a:extLst>
          </p:cNvPr>
          <p:cNvSpPr>
            <a:spLocks noGrp="1"/>
          </p:cNvSpPr>
          <p:nvPr>
            <p:ph type="body" sz="half" idx="2"/>
          </p:nvPr>
        </p:nvSpPr>
        <p:spPr/>
        <p:txBody>
          <a:bodyPr>
            <a:normAutofit fontScale="77500" lnSpcReduction="20000"/>
          </a:bodyPr>
          <a:lstStyle/>
          <a:p>
            <a:r>
              <a:rPr lang="en-US" dirty="0"/>
              <a:t>The figure shows annual average sea surface temperature (SST) differences from the 1982–2011 average (black dots and line). Over the period 1982–2016, sea surface temperature on the Northeast Continental Shelf has warmed at a rate of 0.06°F (0.033°C) per year (red dashed line). This rate is three times faster than the 1982–2013 global SST warming rate of 0.018°F (0.01°C) per year (gray dotted line).</a:t>
            </a:r>
            <a:r>
              <a:rPr lang="en-US" baseline="30000" dirty="0">
                <a:hlinkClick r:id="rId4"/>
              </a:rPr>
              <a:t>39</a:t>
            </a:r>
            <a:r>
              <a:rPr lang="en-US" dirty="0"/>
              <a:t> The inset shows Northeast Continental Shelf seasonal SST differences from the 1982–2011 average as five-year rolling means for summer (July, August, September; red line) and winter (January, February, March; blue line). These seasons are centered on the warmest (summer) and coolest (winter) months for Northeast Shelf SSTs. Both seasons have warmed over the time period, but the summer warming rate has been stronger. </a:t>
            </a:r>
            <a:r>
              <a:rPr lang="en-US" i="1" dirty="0"/>
              <a:t>Source: Gulf of Maine Research Institute.</a:t>
            </a:r>
          </a:p>
        </p:txBody>
      </p:sp>
      <p:sp>
        <p:nvSpPr>
          <p:cNvPr id="5" name="Text Placeholder 4">
            <a:extLst>
              <a:ext uri="{FF2B5EF4-FFF2-40B4-BE49-F238E27FC236}">
                <a16:creationId xmlns:a16="http://schemas.microsoft.com/office/drawing/2014/main" id="{84E21169-9A3E-C944-8955-3C0212CC6C65}"/>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270370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18194B7-839D-1F4D-9634-F601EA673072}"/>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744788" y="650081"/>
            <a:ext cx="3657600" cy="2628900"/>
          </a:xfrm>
        </p:spPr>
      </p:pic>
      <p:sp>
        <p:nvSpPr>
          <p:cNvPr id="3" name="Title 2">
            <a:extLst>
              <a:ext uri="{FF2B5EF4-FFF2-40B4-BE49-F238E27FC236}">
                <a16:creationId xmlns:a16="http://schemas.microsoft.com/office/drawing/2014/main" id="{AE76F463-17E5-E249-9A9F-13B54371F440}"/>
              </a:ext>
            </a:extLst>
          </p:cNvPr>
          <p:cNvSpPr>
            <a:spLocks noGrp="1"/>
          </p:cNvSpPr>
          <p:nvPr>
            <p:ph type="title"/>
          </p:nvPr>
        </p:nvSpPr>
        <p:spPr/>
        <p:txBody>
          <a:bodyPr/>
          <a:lstStyle/>
          <a:p>
            <a:r>
              <a:rPr lang="en-US" dirty="0"/>
              <a:t>Fig. 18.5: Ocean Heat Wave of 2012</a:t>
            </a:r>
          </a:p>
        </p:txBody>
      </p:sp>
      <p:sp>
        <p:nvSpPr>
          <p:cNvPr id="4" name="Text Placeholder 3">
            <a:extLst>
              <a:ext uri="{FF2B5EF4-FFF2-40B4-BE49-F238E27FC236}">
                <a16:creationId xmlns:a16="http://schemas.microsoft.com/office/drawing/2014/main" id="{5012DA75-FBFC-1440-BA3A-6C8015ED486E}"/>
              </a:ext>
            </a:extLst>
          </p:cNvPr>
          <p:cNvSpPr>
            <a:spLocks noGrp="1"/>
          </p:cNvSpPr>
          <p:nvPr>
            <p:ph type="body" sz="half" idx="2"/>
          </p:nvPr>
        </p:nvSpPr>
        <p:spPr/>
        <p:txBody>
          <a:bodyPr>
            <a:normAutofit fontScale="92500" lnSpcReduction="20000"/>
          </a:bodyPr>
          <a:lstStyle/>
          <a:p>
            <a:r>
              <a:rPr lang="en-US" dirty="0"/>
              <a:t>The map shows the difference between sea surface temperatures (SST) for June–August 2012 in the Northwest Atlantic and the average values for those months in 1982–2011.</a:t>
            </a:r>
            <a:r>
              <a:rPr lang="en-US" baseline="30000" dirty="0">
                <a:hlinkClick r:id="rId4"/>
              </a:rPr>
              <a:t>155</a:t>
            </a:r>
            <a:r>
              <a:rPr lang="en-US" dirty="0"/>
              <a:t> While ocean temperatures during 2012 were exceptionally high compared to the current climate, they were within the range of end-of-century temperatures projected for the region under the higher scenario (RCP8.5). This heat wave affected the Northeast Continental Shelf ecosystem and fisheries, and similar extreme events are expected to become more common in the future (Ch. 9: Oceans). </a:t>
            </a:r>
            <a:r>
              <a:rPr lang="en-US" i="1" dirty="0"/>
              <a:t>Source: adapted from Mills et al. 2013.</a:t>
            </a:r>
            <a:r>
              <a:rPr lang="en-US" i="1" baseline="30000" dirty="0">
                <a:hlinkClick r:id="rId4"/>
              </a:rPr>
              <a:t>155</a:t>
            </a:r>
            <a:r>
              <a:rPr lang="en-US" i="1" dirty="0"/>
              <a:t> Reprinted with permission from Elsevier. </a:t>
            </a:r>
          </a:p>
        </p:txBody>
      </p:sp>
      <p:sp>
        <p:nvSpPr>
          <p:cNvPr id="5" name="Text Placeholder 4">
            <a:extLst>
              <a:ext uri="{FF2B5EF4-FFF2-40B4-BE49-F238E27FC236}">
                <a16:creationId xmlns:a16="http://schemas.microsoft.com/office/drawing/2014/main" id="{3CB563DF-9BE3-C247-B467-236EA04C0500}"/>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391290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943A336-5E12-4A4A-BC03-26B93154F0A5}"/>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285385" y="457200"/>
            <a:ext cx="3833956" cy="5403850"/>
          </a:xfrm>
        </p:spPr>
      </p:pic>
      <p:sp>
        <p:nvSpPr>
          <p:cNvPr id="3" name="Title 2">
            <a:extLst>
              <a:ext uri="{FF2B5EF4-FFF2-40B4-BE49-F238E27FC236}">
                <a16:creationId xmlns:a16="http://schemas.microsoft.com/office/drawing/2014/main" id="{1BCFE4AF-AE7F-9B45-94B0-40D68A83AB37}"/>
              </a:ext>
            </a:extLst>
          </p:cNvPr>
          <p:cNvSpPr>
            <a:spLocks noGrp="1"/>
          </p:cNvSpPr>
          <p:nvPr>
            <p:ph type="title"/>
          </p:nvPr>
        </p:nvSpPr>
        <p:spPr/>
        <p:txBody>
          <a:bodyPr/>
          <a:lstStyle/>
          <a:p>
            <a:r>
              <a:rPr lang="en-US" dirty="0"/>
              <a:t>Fig. 18.6: Changes in Distribution and Abundance of Marine Species</a:t>
            </a:r>
          </a:p>
        </p:txBody>
      </p:sp>
      <p:sp>
        <p:nvSpPr>
          <p:cNvPr id="4" name="Text Placeholder 3">
            <a:extLst>
              <a:ext uri="{FF2B5EF4-FFF2-40B4-BE49-F238E27FC236}">
                <a16:creationId xmlns:a16="http://schemas.microsoft.com/office/drawing/2014/main" id="{26356515-E116-5C4B-9958-504636B6A3BC}"/>
              </a:ext>
            </a:extLst>
          </p:cNvPr>
          <p:cNvSpPr>
            <a:spLocks noGrp="1"/>
          </p:cNvSpPr>
          <p:nvPr>
            <p:ph type="body" sz="half" idx="2"/>
          </p:nvPr>
        </p:nvSpPr>
        <p:spPr/>
        <p:txBody>
          <a:bodyPr>
            <a:normAutofit fontScale="70000" lnSpcReduction="20000"/>
          </a:bodyPr>
          <a:lstStyle/>
          <a:p>
            <a:r>
              <a:rPr lang="en-US" dirty="0"/>
              <a:t>The figure shows changes over time in geographic distribution (top panel) and biomass (four bottom panels) for various marine species along the Northeast Shelf. As waters in the region have warmed, the spatial distributions of many fish species have been shifting northward, while population trends of several marine species show more variability over time. The top panel shows shifts in spatial distribution over time for select fish species, based on their latitudinal centers of biomass. The four panels on the bottom show biomass estimates for the same marine resource stocks. Gulf of Maine cod, a </a:t>
            </a:r>
            <a:r>
              <a:rPr lang="en-US" dirty="0" err="1"/>
              <a:t>coldwater</a:t>
            </a:r>
            <a:r>
              <a:rPr lang="en-US" dirty="0"/>
              <a:t> species, has not shifted in location but has declined in biomass, while black sea bass (a </a:t>
            </a:r>
            <a:r>
              <a:rPr lang="en-US" dirty="0" err="1"/>
              <a:t>warmwater</a:t>
            </a:r>
            <a:r>
              <a:rPr lang="en-US" dirty="0"/>
              <a:t> species) has moved northward and increased in biomass as waters have warmed. The lobster distribution shift reflects declines in productivity of the southern stock and increasing biomass of the northern stock. </a:t>
            </a:r>
            <a:r>
              <a:rPr lang="en-US" i="1" dirty="0"/>
              <a:t>Sources: (black sea bass) adapted from Northeast Fisheries Science Center 2017;</a:t>
            </a:r>
            <a:r>
              <a:rPr lang="en-US" i="1" baseline="30000" dirty="0">
                <a:hlinkClick r:id="rId4"/>
              </a:rPr>
              <a:t>204</a:t>
            </a:r>
            <a:r>
              <a:rPr lang="en-US" i="1" dirty="0"/>
              <a:t> (all others) Gulf of Maine Research Institute.</a:t>
            </a:r>
          </a:p>
        </p:txBody>
      </p:sp>
      <p:sp>
        <p:nvSpPr>
          <p:cNvPr id="5" name="Text Placeholder 4">
            <a:extLst>
              <a:ext uri="{FF2B5EF4-FFF2-40B4-BE49-F238E27FC236}">
                <a16:creationId xmlns:a16="http://schemas.microsoft.com/office/drawing/2014/main" id="{B2EEC068-ECBD-F442-9ED7-3B4BA1EB4623}"/>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136164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0EC1D9B-AA8E-0547-BE57-52383C03E88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367970"/>
            <a:ext cx="4629150" cy="3582309"/>
          </a:xfrm>
        </p:spPr>
      </p:pic>
      <p:sp>
        <p:nvSpPr>
          <p:cNvPr id="3" name="Title 2">
            <a:extLst>
              <a:ext uri="{FF2B5EF4-FFF2-40B4-BE49-F238E27FC236}">
                <a16:creationId xmlns:a16="http://schemas.microsoft.com/office/drawing/2014/main" id="{4DBD044D-B988-974C-8717-24EA6C405530}"/>
              </a:ext>
            </a:extLst>
          </p:cNvPr>
          <p:cNvSpPr>
            <a:spLocks noGrp="1"/>
          </p:cNvSpPr>
          <p:nvPr>
            <p:ph type="title"/>
          </p:nvPr>
        </p:nvSpPr>
        <p:spPr/>
        <p:txBody>
          <a:bodyPr/>
          <a:lstStyle/>
          <a:p>
            <a:r>
              <a:rPr lang="en-US" dirty="0"/>
              <a:t>Fig 18.7: Coastal Impacts of Climate Change</a:t>
            </a:r>
          </a:p>
        </p:txBody>
      </p:sp>
      <p:sp>
        <p:nvSpPr>
          <p:cNvPr id="4" name="Text Placeholder 3">
            <a:extLst>
              <a:ext uri="{FF2B5EF4-FFF2-40B4-BE49-F238E27FC236}">
                <a16:creationId xmlns:a16="http://schemas.microsoft.com/office/drawing/2014/main" id="{8AEFC793-5308-6345-953F-4AAFF1ED33D8}"/>
              </a:ext>
            </a:extLst>
          </p:cNvPr>
          <p:cNvSpPr>
            <a:spLocks noGrp="1"/>
          </p:cNvSpPr>
          <p:nvPr>
            <p:ph type="body" sz="half" idx="2"/>
          </p:nvPr>
        </p:nvSpPr>
        <p:spPr/>
        <p:txBody>
          <a:bodyPr>
            <a:normAutofit fontScale="92500" lnSpcReduction="10000"/>
          </a:bodyPr>
          <a:lstStyle/>
          <a:p>
            <a:r>
              <a:rPr lang="en-US" dirty="0"/>
              <a:t>(top) The northeastern coastal landscape is composed of uplands and forested areas, wetlands and estuarine systems, mainland and barrier beaches, bluffs, headlands, and rocky shores, as well as developed areas, all of which provide a variety of important services to people and species. (bottom) Future impacts from intense storm activity and sea level rise will vary across the landscape, requiring a variety of adaptation strategies if people, habitats, traditions, and livelihoods are to be protected. </a:t>
            </a:r>
            <a:r>
              <a:rPr lang="en-US" i="1" dirty="0"/>
              <a:t>Source: U.S. Geological Survey.</a:t>
            </a:r>
          </a:p>
        </p:txBody>
      </p:sp>
      <p:sp>
        <p:nvSpPr>
          <p:cNvPr id="5" name="Text Placeholder 4">
            <a:extLst>
              <a:ext uri="{FF2B5EF4-FFF2-40B4-BE49-F238E27FC236}">
                <a16:creationId xmlns:a16="http://schemas.microsoft.com/office/drawing/2014/main" id="{D9AC4B5F-8184-654C-BBA2-DDA7D5A22FBD}"/>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279919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982CD51-722D-5543-9F13-7DFC056B8F04}"/>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888654" y="457200"/>
            <a:ext cx="5369868" cy="3014663"/>
          </a:xfrm>
        </p:spPr>
      </p:pic>
      <p:sp>
        <p:nvSpPr>
          <p:cNvPr id="3" name="Title 2">
            <a:extLst>
              <a:ext uri="{FF2B5EF4-FFF2-40B4-BE49-F238E27FC236}">
                <a16:creationId xmlns:a16="http://schemas.microsoft.com/office/drawing/2014/main" id="{2C3EA247-164D-6F4B-8CF5-9EB33E1273A8}"/>
              </a:ext>
            </a:extLst>
          </p:cNvPr>
          <p:cNvSpPr>
            <a:spLocks noGrp="1"/>
          </p:cNvSpPr>
          <p:nvPr>
            <p:ph type="title"/>
          </p:nvPr>
        </p:nvSpPr>
        <p:spPr/>
        <p:txBody>
          <a:bodyPr/>
          <a:lstStyle/>
          <a:p>
            <a:r>
              <a:rPr lang="en-US" dirty="0"/>
              <a:t>Fig 18.8: Wetland Encroachment on Forested Areas</a:t>
            </a:r>
          </a:p>
        </p:txBody>
      </p:sp>
      <p:sp>
        <p:nvSpPr>
          <p:cNvPr id="4" name="Text Placeholder 3">
            <a:extLst>
              <a:ext uri="{FF2B5EF4-FFF2-40B4-BE49-F238E27FC236}">
                <a16:creationId xmlns:a16="http://schemas.microsoft.com/office/drawing/2014/main" id="{60124D09-0612-F64F-9657-A41446E17EFE}"/>
              </a:ext>
            </a:extLst>
          </p:cNvPr>
          <p:cNvSpPr>
            <a:spLocks noGrp="1"/>
          </p:cNvSpPr>
          <p:nvPr>
            <p:ph type="body" sz="half" idx="2"/>
          </p:nvPr>
        </p:nvSpPr>
        <p:spPr/>
        <p:txBody>
          <a:bodyPr/>
          <a:lstStyle/>
          <a:p>
            <a:r>
              <a:rPr lang="en-US" dirty="0"/>
              <a:t>Atlantic white cedars dying near the banks of the Bass River in New Jersey show wetland encroachment on forested areas. </a:t>
            </a:r>
            <a:r>
              <a:rPr lang="en-US" i="1" dirty="0"/>
              <a:t>Photo credit: Ted Blanco/Climate Central.</a:t>
            </a:r>
          </a:p>
        </p:txBody>
      </p:sp>
      <p:sp>
        <p:nvSpPr>
          <p:cNvPr id="5" name="Text Placeholder 4">
            <a:extLst>
              <a:ext uri="{FF2B5EF4-FFF2-40B4-BE49-F238E27FC236}">
                <a16:creationId xmlns:a16="http://schemas.microsoft.com/office/drawing/2014/main" id="{C70A573F-DFD1-6C41-9B04-4C1D761185D3}"/>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203336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286FCBF-1787-4F47-BC62-D0CC941D9346}"/>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624138" y="669131"/>
            <a:ext cx="3898900" cy="2590800"/>
          </a:xfrm>
        </p:spPr>
      </p:pic>
      <p:sp>
        <p:nvSpPr>
          <p:cNvPr id="3" name="Title 2">
            <a:extLst>
              <a:ext uri="{FF2B5EF4-FFF2-40B4-BE49-F238E27FC236}">
                <a16:creationId xmlns:a16="http://schemas.microsoft.com/office/drawing/2014/main" id="{F7B980E1-CC4C-E342-AC81-3C9561633B27}"/>
              </a:ext>
            </a:extLst>
          </p:cNvPr>
          <p:cNvSpPr>
            <a:spLocks noGrp="1"/>
          </p:cNvSpPr>
          <p:nvPr>
            <p:ph type="title"/>
          </p:nvPr>
        </p:nvSpPr>
        <p:spPr/>
        <p:txBody>
          <a:bodyPr/>
          <a:lstStyle/>
          <a:p>
            <a:r>
              <a:rPr lang="en-US" dirty="0"/>
              <a:t>Fig 18.9: King Tide Flooding in Annapolis, Maryland</a:t>
            </a:r>
          </a:p>
        </p:txBody>
      </p:sp>
      <p:sp>
        <p:nvSpPr>
          <p:cNvPr id="4" name="Text Placeholder 3">
            <a:extLst>
              <a:ext uri="{FF2B5EF4-FFF2-40B4-BE49-F238E27FC236}">
                <a16:creationId xmlns:a16="http://schemas.microsoft.com/office/drawing/2014/main" id="{8CECF13F-F0B9-9B48-BBB7-213E3C9A0BCA}"/>
              </a:ext>
            </a:extLst>
          </p:cNvPr>
          <p:cNvSpPr>
            <a:spLocks noGrp="1"/>
          </p:cNvSpPr>
          <p:nvPr>
            <p:ph type="body" sz="half" idx="2"/>
          </p:nvPr>
        </p:nvSpPr>
        <p:spPr/>
        <p:txBody>
          <a:bodyPr/>
          <a:lstStyle/>
          <a:p>
            <a:r>
              <a:rPr lang="en-US" dirty="0"/>
              <a:t>The photo shows King Tide flooding on Dock Street in Annapolis, Maryland, on December 21, 2012. </a:t>
            </a:r>
            <a:r>
              <a:rPr lang="en-US" i="1" dirty="0"/>
              <a:t>Photo credit: Amy McGovern (</a:t>
            </a:r>
            <a:r>
              <a:rPr lang="en-US" i="1" u="sng" dirty="0">
                <a:hlinkClick r:id="rId3"/>
              </a:rPr>
              <a:t>CC BY 2.0</a:t>
            </a:r>
            <a:r>
              <a:rPr lang="en-US" i="1" dirty="0"/>
              <a:t>).</a:t>
            </a:r>
          </a:p>
        </p:txBody>
      </p:sp>
      <p:sp>
        <p:nvSpPr>
          <p:cNvPr id="5" name="Text Placeholder 4">
            <a:extLst>
              <a:ext uri="{FF2B5EF4-FFF2-40B4-BE49-F238E27FC236}">
                <a16:creationId xmlns:a16="http://schemas.microsoft.com/office/drawing/2014/main" id="{A5300271-6D74-DC4D-8183-5512103D1F1A}"/>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155096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BF31D0E-4BCC-3448-A2EE-859EF954D145}"/>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816968"/>
            <a:ext cx="4629150" cy="4684313"/>
          </a:xfrm>
        </p:spPr>
      </p:pic>
      <p:sp>
        <p:nvSpPr>
          <p:cNvPr id="3" name="Title 2">
            <a:extLst>
              <a:ext uri="{FF2B5EF4-FFF2-40B4-BE49-F238E27FC236}">
                <a16:creationId xmlns:a16="http://schemas.microsoft.com/office/drawing/2014/main" id="{96DD8D05-C14E-1547-B4A5-78E6BD07440D}"/>
              </a:ext>
            </a:extLst>
          </p:cNvPr>
          <p:cNvSpPr>
            <a:spLocks noGrp="1"/>
          </p:cNvSpPr>
          <p:nvPr>
            <p:ph type="title"/>
          </p:nvPr>
        </p:nvSpPr>
        <p:spPr/>
        <p:txBody>
          <a:bodyPr/>
          <a:lstStyle/>
          <a:p>
            <a:r>
              <a:rPr lang="en-US" dirty="0"/>
              <a:t>Fig 18.10: Subway Air Vent Flood Protection</a:t>
            </a:r>
          </a:p>
        </p:txBody>
      </p:sp>
      <p:sp>
        <p:nvSpPr>
          <p:cNvPr id="4" name="Text Placeholder 3">
            <a:extLst>
              <a:ext uri="{FF2B5EF4-FFF2-40B4-BE49-F238E27FC236}">
                <a16:creationId xmlns:a16="http://schemas.microsoft.com/office/drawing/2014/main" id="{1A2C6CA7-FD5F-7C48-B266-D94DD2867AC5}"/>
              </a:ext>
            </a:extLst>
          </p:cNvPr>
          <p:cNvSpPr>
            <a:spLocks noGrp="1"/>
          </p:cNvSpPr>
          <p:nvPr>
            <p:ph type="body" sz="half" idx="2"/>
          </p:nvPr>
        </p:nvSpPr>
        <p:spPr/>
        <p:txBody>
          <a:bodyPr/>
          <a:lstStyle/>
          <a:p>
            <a:r>
              <a:rPr lang="en-US" dirty="0"/>
              <a:t>The photo shows a subway air vent with a multiuse raised flood protection grate that was installed as part of the post–Superstorm Sandy coastal resilience efforts on West Broadway in lower Manhattan, New York City. </a:t>
            </a:r>
            <a:r>
              <a:rPr lang="en-US" i="1" dirty="0"/>
              <a:t>Photo credit: William </a:t>
            </a:r>
            <a:r>
              <a:rPr lang="en-US" i="1" dirty="0" err="1"/>
              <a:t>Solecki</a:t>
            </a:r>
            <a:r>
              <a:rPr lang="en-US" i="1" dirty="0"/>
              <a:t>.</a:t>
            </a:r>
          </a:p>
        </p:txBody>
      </p:sp>
      <p:sp>
        <p:nvSpPr>
          <p:cNvPr id="5" name="Text Placeholder 4">
            <a:extLst>
              <a:ext uri="{FF2B5EF4-FFF2-40B4-BE49-F238E27FC236}">
                <a16:creationId xmlns:a16="http://schemas.microsoft.com/office/drawing/2014/main" id="{8549480C-B741-204B-9637-8C66FCF29AC5}"/>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359919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8DA0889-4F37-2D4E-BE23-F563F0015E91}"/>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131888" y="808831"/>
            <a:ext cx="6883400" cy="2311400"/>
          </a:xfrm>
        </p:spPr>
      </p:pic>
      <p:sp>
        <p:nvSpPr>
          <p:cNvPr id="3" name="Title 2">
            <a:extLst>
              <a:ext uri="{FF2B5EF4-FFF2-40B4-BE49-F238E27FC236}">
                <a16:creationId xmlns:a16="http://schemas.microsoft.com/office/drawing/2014/main" id="{5C194E35-81C7-334E-9DC2-D914333B7B05}"/>
              </a:ext>
            </a:extLst>
          </p:cNvPr>
          <p:cNvSpPr>
            <a:spLocks noGrp="1"/>
          </p:cNvSpPr>
          <p:nvPr>
            <p:ph type="title"/>
          </p:nvPr>
        </p:nvSpPr>
        <p:spPr/>
        <p:txBody>
          <a:bodyPr/>
          <a:lstStyle/>
          <a:p>
            <a:r>
              <a:rPr lang="en-US" dirty="0"/>
              <a:t>Fig. 18.11: Observed and Projected Impacts of Excess Heat on Emergency Room Visits in Rhode Island</a:t>
            </a:r>
          </a:p>
        </p:txBody>
      </p:sp>
      <p:sp>
        <p:nvSpPr>
          <p:cNvPr id="4" name="Text Placeholder 3">
            <a:extLst>
              <a:ext uri="{FF2B5EF4-FFF2-40B4-BE49-F238E27FC236}">
                <a16:creationId xmlns:a16="http://schemas.microsoft.com/office/drawing/2014/main" id="{E4124661-7DBE-1741-A183-8606240B138A}"/>
              </a:ext>
            </a:extLst>
          </p:cNvPr>
          <p:cNvSpPr>
            <a:spLocks noGrp="1"/>
          </p:cNvSpPr>
          <p:nvPr>
            <p:ph type="body" sz="half" idx="2"/>
          </p:nvPr>
        </p:nvSpPr>
        <p:spPr/>
        <p:txBody>
          <a:bodyPr>
            <a:normAutofit fontScale="70000" lnSpcReduction="20000"/>
          </a:bodyPr>
          <a:lstStyle/>
          <a:p>
            <a:r>
              <a:rPr lang="en-US" dirty="0"/>
              <a:t>This figure shows the observed and projected impacts of excess heat on emergency room visits in Rhode Island. (left) In Rhode Island, maximum daily temperatures in the summer have trended upwards over the last 60 years, such that residents experienced about three more weeks of health-threatening hot weather over 2015–2016 than in the 1950s. (middle) A recent study looking at visits to hospital emergency rooms (ERs) found that the incidence rate of heat-related ER visits rose sharply as maximum daily temperatures climbed above 80°F. (right) The study estimates that with continued climate change, Rhode Islanders could experience an additional 400 (6.8% more) heat-related ER visits each year by 2050 and up to an additional 1,500 (24.4% more) such visits each year by 2095 under the higher scenario (RCP8.5). About 1,000 fewer annual heat-related ER visits are projected for the end of the century under the lower scenario (RCP4.5) compared to the higher scenario (RCP8.5), reflecting the estimated health benefits of adhering to a lower greenhouse gas emissions scenario. </a:t>
            </a:r>
            <a:r>
              <a:rPr lang="en-US" i="1" dirty="0"/>
              <a:t>Sources: (left) Brown University; (middle, right) adapted from Kingsley et al. 2016.</a:t>
            </a:r>
            <a:r>
              <a:rPr lang="en-US" i="1" baseline="30000" dirty="0">
                <a:hlinkClick r:id="rId4"/>
              </a:rPr>
              <a:t>26</a:t>
            </a:r>
            <a:r>
              <a:rPr lang="en-US" i="1" dirty="0"/>
              <a:t> Reproduced from Environmental Health Perspectives.</a:t>
            </a:r>
          </a:p>
        </p:txBody>
      </p:sp>
      <p:sp>
        <p:nvSpPr>
          <p:cNvPr id="5" name="Text Placeholder 4">
            <a:extLst>
              <a:ext uri="{FF2B5EF4-FFF2-40B4-BE49-F238E27FC236}">
                <a16:creationId xmlns:a16="http://schemas.microsoft.com/office/drawing/2014/main" id="{D02B3C43-59E6-0141-88E4-FCCE66405519}"/>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273497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E3AED33-A1C0-554B-B046-B475E240D98C}"/>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175919" y="457200"/>
            <a:ext cx="4052887" cy="5403850"/>
          </a:xfrm>
        </p:spPr>
      </p:pic>
      <p:sp>
        <p:nvSpPr>
          <p:cNvPr id="3" name="Title 2">
            <a:extLst>
              <a:ext uri="{FF2B5EF4-FFF2-40B4-BE49-F238E27FC236}">
                <a16:creationId xmlns:a16="http://schemas.microsoft.com/office/drawing/2014/main" id="{0340313A-F984-2E42-87F0-D7638F61E38A}"/>
              </a:ext>
            </a:extLst>
          </p:cNvPr>
          <p:cNvSpPr>
            <a:spLocks noGrp="1"/>
          </p:cNvSpPr>
          <p:nvPr>
            <p:ph type="title"/>
          </p:nvPr>
        </p:nvSpPr>
        <p:spPr/>
        <p:txBody>
          <a:bodyPr>
            <a:normAutofit/>
          </a:bodyPr>
          <a:lstStyle/>
          <a:p>
            <a:r>
              <a:rPr lang="en-US" dirty="0"/>
              <a:t>Fig. 18.12: District of Columbia Water and Sewer Authority’s Clean Rivers Project</a:t>
            </a:r>
          </a:p>
        </p:txBody>
      </p:sp>
      <p:sp>
        <p:nvSpPr>
          <p:cNvPr id="4" name="Text Placeholder 3">
            <a:extLst>
              <a:ext uri="{FF2B5EF4-FFF2-40B4-BE49-F238E27FC236}">
                <a16:creationId xmlns:a16="http://schemas.microsoft.com/office/drawing/2014/main" id="{6880F28C-560A-914A-9628-84AB725AEFF6}"/>
              </a:ext>
            </a:extLst>
          </p:cNvPr>
          <p:cNvSpPr>
            <a:spLocks noGrp="1"/>
          </p:cNvSpPr>
          <p:nvPr>
            <p:ph type="body" sz="half" idx="2"/>
          </p:nvPr>
        </p:nvSpPr>
        <p:spPr/>
        <p:txBody>
          <a:bodyPr>
            <a:normAutofit fontScale="92500" lnSpcReduction="10000"/>
          </a:bodyPr>
          <a:lstStyle/>
          <a:p>
            <a:r>
              <a:rPr lang="en-US" dirty="0"/>
              <a:t>The District of Columbia Water and Sewer Authority’s Clean Rivers Project</a:t>
            </a:r>
            <a:r>
              <a:rPr lang="en-US" baseline="30000" dirty="0">
                <a:hlinkClick r:id="rId4"/>
              </a:rPr>
              <a:t>342</a:t>
            </a:r>
            <a:r>
              <a:rPr lang="en-US" dirty="0"/>
              <a:t> aims to reduce combined sewer overflows into area waterways. The Clean Rivers Project is expected to reduce overflows annually by 96% throughout the system and by 98% for the Anacostia River. In addition, the project is expected to reduce the chance of flooding in the areas it serves from approximately 50% to 7% in any given year and reduce nitrogen discharged to the Chesapeake Bay by approximately 1 million pounds per year. </a:t>
            </a:r>
            <a:r>
              <a:rPr lang="en-US" i="1" dirty="0"/>
              <a:t>Photo credit: Daniel Lobo (</a:t>
            </a:r>
            <a:r>
              <a:rPr lang="en-US" i="1" dirty="0">
                <a:hlinkClick r:id="rId5"/>
              </a:rPr>
              <a:t>CC BY 2.0</a:t>
            </a:r>
            <a:r>
              <a:rPr lang="en-US" i="1" dirty="0"/>
              <a:t>).</a:t>
            </a:r>
          </a:p>
        </p:txBody>
      </p:sp>
      <p:sp>
        <p:nvSpPr>
          <p:cNvPr id="5" name="Text Placeholder 4">
            <a:extLst>
              <a:ext uri="{FF2B5EF4-FFF2-40B4-BE49-F238E27FC236}">
                <a16:creationId xmlns:a16="http://schemas.microsoft.com/office/drawing/2014/main" id="{157E6E9A-4BDC-C14D-AA09-07428A0D1C1F}"/>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82200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12FED27-B097-E147-8E77-68D9AE8D53C8}"/>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702480" y="457200"/>
            <a:ext cx="5742215" cy="3014663"/>
          </a:xfrm>
        </p:spPr>
      </p:pic>
      <p:sp>
        <p:nvSpPr>
          <p:cNvPr id="3" name="Title 2">
            <a:extLst>
              <a:ext uri="{FF2B5EF4-FFF2-40B4-BE49-F238E27FC236}">
                <a16:creationId xmlns:a16="http://schemas.microsoft.com/office/drawing/2014/main" id="{03AD481E-4494-024A-83A2-C32018D77AC7}"/>
              </a:ext>
            </a:extLst>
          </p:cNvPr>
          <p:cNvSpPr>
            <a:spLocks noGrp="1"/>
          </p:cNvSpPr>
          <p:nvPr>
            <p:ph type="title"/>
          </p:nvPr>
        </p:nvSpPr>
        <p:spPr/>
        <p:txBody>
          <a:bodyPr/>
          <a:lstStyle/>
          <a:p>
            <a:r>
              <a:rPr lang="en-US" dirty="0"/>
              <a:t>Fig. 18.13: Impacts of Flooding in West Virginia</a:t>
            </a:r>
          </a:p>
        </p:txBody>
      </p:sp>
      <p:sp>
        <p:nvSpPr>
          <p:cNvPr id="4" name="Text Placeholder 3">
            <a:extLst>
              <a:ext uri="{FF2B5EF4-FFF2-40B4-BE49-F238E27FC236}">
                <a16:creationId xmlns:a16="http://schemas.microsoft.com/office/drawing/2014/main" id="{123D00F0-F929-6946-B341-7E9D8575737D}"/>
              </a:ext>
            </a:extLst>
          </p:cNvPr>
          <p:cNvSpPr>
            <a:spLocks noGrp="1"/>
          </p:cNvSpPr>
          <p:nvPr>
            <p:ph type="body" sz="half" idx="2"/>
          </p:nvPr>
        </p:nvSpPr>
        <p:spPr/>
        <p:txBody>
          <a:bodyPr/>
          <a:lstStyle/>
          <a:p>
            <a:r>
              <a:rPr lang="en-US" dirty="0"/>
              <a:t>A Red Cross volunteer talks with a community resident after the 2016 West Virginia floods. Additionally, local medical professionals mobilized to staff temporary clinical sites. </a:t>
            </a:r>
            <a:r>
              <a:rPr lang="en-US" i="1" dirty="0"/>
              <a:t>Photo credit: National Guard Bureau Public Affairs.</a:t>
            </a:r>
          </a:p>
        </p:txBody>
      </p:sp>
      <p:sp>
        <p:nvSpPr>
          <p:cNvPr id="5" name="Text Placeholder 4">
            <a:extLst>
              <a:ext uri="{FF2B5EF4-FFF2-40B4-BE49-F238E27FC236}">
                <a16:creationId xmlns:a16="http://schemas.microsoft.com/office/drawing/2014/main" id="{C75ADF03-B433-3047-B1DA-5A1DF34EFE71}"/>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20114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5B62B-609F-724D-AB0F-1538F6673776}"/>
              </a:ext>
            </a:extLst>
          </p:cNvPr>
          <p:cNvSpPr>
            <a:spLocks noGrp="1"/>
          </p:cNvSpPr>
          <p:nvPr>
            <p:ph idx="1"/>
          </p:nvPr>
        </p:nvSpPr>
        <p:spPr>
          <a:xfrm>
            <a:off x="628650" y="2797630"/>
            <a:ext cx="7886700" cy="3379332"/>
          </a:xfrm>
        </p:spPr>
        <p:txBody>
          <a:bodyPr/>
          <a:lstStyle/>
          <a:p>
            <a:r>
              <a:rPr lang="en-US" dirty="0"/>
              <a:t>The seasonality of the Northeast is central to the region’s sense of place and is an important driver of rural economies. Less distinct seasons with milder winter and earlier spring conditions are already altering ecosystems and environments in ways that adversely impact tourism, farming, and forestry. The region’s rural industries and livelihoods are at risk from further changes to forests, wildlife, snowpack, and streamflow.</a:t>
            </a:r>
          </a:p>
        </p:txBody>
      </p:sp>
      <p:sp>
        <p:nvSpPr>
          <p:cNvPr id="3" name="Text Placeholder 2">
            <a:extLst>
              <a:ext uri="{FF2B5EF4-FFF2-40B4-BE49-F238E27FC236}">
                <a16:creationId xmlns:a16="http://schemas.microsoft.com/office/drawing/2014/main" id="{FA726444-D200-D146-A734-5897E375B88D}"/>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a16="http://schemas.microsoft.com/office/drawing/2014/main" id="{0803A1DC-8BEA-2D48-B50D-2537C91CD63C}"/>
              </a:ext>
            </a:extLst>
          </p:cNvPr>
          <p:cNvSpPr>
            <a:spLocks noGrp="1"/>
          </p:cNvSpPr>
          <p:nvPr>
            <p:ph type="body" sz="quarter" idx="11"/>
          </p:nvPr>
        </p:nvSpPr>
        <p:spPr/>
        <p:txBody>
          <a:bodyPr/>
          <a:lstStyle/>
          <a:p>
            <a:r>
              <a:rPr lang="en-US" dirty="0"/>
              <a:t>18</a:t>
            </a:r>
          </a:p>
        </p:txBody>
      </p:sp>
      <p:sp>
        <p:nvSpPr>
          <p:cNvPr id="5" name="Text Placeholder 4">
            <a:extLst>
              <a:ext uri="{FF2B5EF4-FFF2-40B4-BE49-F238E27FC236}">
                <a16:creationId xmlns:a16="http://schemas.microsoft.com/office/drawing/2014/main" id="{A3D22B9F-D277-594A-9D1E-592603DF53C6}"/>
              </a:ext>
            </a:extLst>
          </p:cNvPr>
          <p:cNvSpPr>
            <a:spLocks noGrp="1"/>
          </p:cNvSpPr>
          <p:nvPr>
            <p:ph type="body" sz="quarter" idx="12"/>
          </p:nvPr>
        </p:nvSpPr>
        <p:spPr/>
        <p:txBody>
          <a:bodyPr/>
          <a:lstStyle/>
          <a:p>
            <a:r>
              <a:rPr lang="en-US" dirty="0"/>
              <a:t>Ch. 18 | Northeast</a:t>
            </a:r>
          </a:p>
        </p:txBody>
      </p:sp>
      <p:sp>
        <p:nvSpPr>
          <p:cNvPr id="6" name="Text Placeholder 5">
            <a:extLst>
              <a:ext uri="{FF2B5EF4-FFF2-40B4-BE49-F238E27FC236}">
                <a16:creationId xmlns:a16="http://schemas.microsoft.com/office/drawing/2014/main" id="{1A19A86F-AB08-9840-A40F-36F0FA29A4F2}"/>
              </a:ext>
            </a:extLst>
          </p:cNvPr>
          <p:cNvSpPr>
            <a:spLocks noGrp="1"/>
          </p:cNvSpPr>
          <p:nvPr>
            <p:ph type="body" sz="quarter" idx="13"/>
          </p:nvPr>
        </p:nvSpPr>
        <p:spPr>
          <a:xfrm>
            <a:off x="628650" y="1825624"/>
            <a:ext cx="7886700" cy="765175"/>
          </a:xfrm>
        </p:spPr>
        <p:txBody>
          <a:bodyPr>
            <a:noAutofit/>
          </a:bodyPr>
          <a:lstStyle/>
          <a:p>
            <a:r>
              <a:rPr lang="en-US" dirty="0"/>
              <a:t>Changing Seasons Affect Rural Ecosystems, </a:t>
            </a:r>
            <a:br>
              <a:rPr lang="en-US" dirty="0"/>
            </a:br>
            <a:r>
              <a:rPr lang="en-US" dirty="0"/>
              <a:t>Environments, and Economies</a:t>
            </a:r>
          </a:p>
        </p:txBody>
      </p:sp>
    </p:spTree>
    <p:extLst>
      <p:ext uri="{BB962C8B-B14F-4D97-AF65-F5344CB8AC3E}">
        <p14:creationId xmlns:p14="http://schemas.microsoft.com/office/powerpoint/2010/main" val="74024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EE526DF-0893-CE44-AB15-43E84658E127}"/>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829459" y="457200"/>
            <a:ext cx="2745807" cy="5403850"/>
          </a:xfrm>
        </p:spPr>
      </p:pic>
      <p:sp>
        <p:nvSpPr>
          <p:cNvPr id="3" name="Title 2">
            <a:extLst>
              <a:ext uri="{FF2B5EF4-FFF2-40B4-BE49-F238E27FC236}">
                <a16:creationId xmlns:a16="http://schemas.microsoft.com/office/drawing/2014/main" id="{44E65F54-5EAD-EA4C-91CF-C9852545D994}"/>
              </a:ext>
            </a:extLst>
          </p:cNvPr>
          <p:cNvSpPr>
            <a:spLocks noGrp="1"/>
          </p:cNvSpPr>
          <p:nvPr>
            <p:ph type="title"/>
          </p:nvPr>
        </p:nvSpPr>
        <p:spPr/>
        <p:txBody>
          <a:bodyPr/>
          <a:lstStyle/>
          <a:p>
            <a:r>
              <a:rPr lang="en-US" dirty="0"/>
              <a:t>Fig 18.14: Plover Case Study</a:t>
            </a:r>
          </a:p>
        </p:txBody>
      </p:sp>
      <p:sp>
        <p:nvSpPr>
          <p:cNvPr id="4" name="Text Placeholder 3">
            <a:extLst>
              <a:ext uri="{FF2B5EF4-FFF2-40B4-BE49-F238E27FC236}">
                <a16:creationId xmlns:a16="http://schemas.microsoft.com/office/drawing/2014/main" id="{68D99B53-16B3-124E-87E9-F8704BED805D}"/>
              </a:ext>
            </a:extLst>
          </p:cNvPr>
          <p:cNvSpPr>
            <a:spLocks noGrp="1"/>
          </p:cNvSpPr>
          <p:nvPr>
            <p:ph type="body" sz="half" idx="2"/>
          </p:nvPr>
        </p:nvSpPr>
        <p:spPr/>
        <p:txBody>
          <a:bodyPr/>
          <a:lstStyle/>
          <a:p>
            <a:r>
              <a:rPr lang="en-US" dirty="0"/>
              <a:t>(a, b) These photographs show suitable piping plover habitat for (c) rearing chicks along the U.S. Atlantic coast. </a:t>
            </a:r>
            <a:r>
              <a:rPr lang="en-US" i="1" dirty="0"/>
              <a:t>Photo credits: (a, b) Sara Zeigler, U.S. Geological Survey; (c) Josh Seibel, U.S. Fish and Wildlife Service.</a:t>
            </a:r>
          </a:p>
        </p:txBody>
      </p:sp>
      <p:sp>
        <p:nvSpPr>
          <p:cNvPr id="5" name="Text Placeholder 4">
            <a:extLst>
              <a:ext uri="{FF2B5EF4-FFF2-40B4-BE49-F238E27FC236}">
                <a16:creationId xmlns:a16="http://schemas.microsoft.com/office/drawing/2014/main" id="{73AFBF7E-A368-C245-8BD0-92B44ADE9780}"/>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404545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05C8A1-22DA-1045-A3FD-EF1981654543}"/>
              </a:ext>
            </a:extLst>
          </p:cNvPr>
          <p:cNvSpPr>
            <a:spLocks noGrp="1"/>
          </p:cNvSpPr>
          <p:nvPr>
            <p:ph idx="1"/>
          </p:nvPr>
        </p:nvSpPr>
        <p:spPr/>
        <p:txBody>
          <a:bodyPr numCol="2">
            <a:normAutofit/>
          </a:bodyPr>
          <a:lstStyle/>
          <a:p>
            <a:pPr marL="228600" indent="-228600">
              <a:spcAft>
                <a:spcPts val="300"/>
              </a:spcAft>
            </a:pPr>
            <a:r>
              <a:rPr lang="en-US" sz="1800" b="1" dirty="0">
                <a:solidFill>
                  <a:srgbClr val="385623"/>
                </a:solidFill>
              </a:rPr>
              <a:t>Federal Coordinating Lead Author</a:t>
            </a:r>
          </a:p>
          <a:p>
            <a:pPr marL="228600" indent="-228600">
              <a:spcAft>
                <a:spcPts val="300"/>
              </a:spcAft>
            </a:pPr>
            <a:r>
              <a:rPr lang="en-US" sz="1600" b="1" dirty="0"/>
              <a:t>Ellen L. </a:t>
            </a:r>
            <a:r>
              <a:rPr lang="en-US" sz="1600" b="1" dirty="0" err="1"/>
              <a:t>Mecray</a:t>
            </a:r>
            <a:r>
              <a:rPr lang="en-US" sz="1600" b="1" dirty="0"/>
              <a:t>, </a:t>
            </a:r>
            <a:r>
              <a:rPr lang="en-US" sz="1600" i="1" dirty="0"/>
              <a:t>National Oceanic and Atmospheric Administration</a:t>
            </a:r>
            <a:endParaRPr lang="en-US" sz="1600" b="1" dirty="0">
              <a:solidFill>
                <a:srgbClr val="385623"/>
              </a:solidFill>
            </a:endParaRPr>
          </a:p>
          <a:p>
            <a:pPr marL="228600" indent="-228600">
              <a:spcBef>
                <a:spcPts val="600"/>
              </a:spcBef>
              <a:spcAft>
                <a:spcPts val="300"/>
              </a:spcAft>
            </a:pPr>
            <a:r>
              <a:rPr lang="en-US" sz="1800" b="1" dirty="0">
                <a:solidFill>
                  <a:srgbClr val="385623"/>
                </a:solidFill>
              </a:rPr>
              <a:t>Chapter Lead</a:t>
            </a:r>
          </a:p>
          <a:p>
            <a:pPr marL="228600" indent="-228600">
              <a:spcAft>
                <a:spcPts val="300"/>
              </a:spcAft>
            </a:pPr>
            <a:r>
              <a:rPr lang="en-US" sz="1600" b="1" dirty="0"/>
              <a:t>Lesley-Ann L. </a:t>
            </a:r>
            <a:r>
              <a:rPr lang="en-US" sz="1600" b="1" dirty="0" err="1"/>
              <a:t>Dupigny</a:t>
            </a:r>
            <a:r>
              <a:rPr lang="en-US" sz="1600" b="1" dirty="0"/>
              <a:t>-Giroux</a:t>
            </a:r>
            <a:r>
              <a:rPr lang="en-US" sz="1600" dirty="0"/>
              <a:t>, </a:t>
            </a:r>
            <a:r>
              <a:rPr lang="en-US" sz="1600" i="1" dirty="0"/>
              <a:t>University of Vermont</a:t>
            </a:r>
            <a:endParaRPr lang="en-US" sz="1600" b="1" dirty="0">
              <a:solidFill>
                <a:srgbClr val="385623"/>
              </a:solidFill>
            </a:endParaRPr>
          </a:p>
          <a:p>
            <a:pPr marL="228600" indent="-228600">
              <a:spcBef>
                <a:spcPts val="600"/>
              </a:spcBef>
              <a:spcAft>
                <a:spcPts val="300"/>
              </a:spcAft>
            </a:pPr>
            <a:r>
              <a:rPr lang="en-US" sz="1800" b="1" dirty="0">
                <a:solidFill>
                  <a:srgbClr val="385623"/>
                </a:solidFill>
              </a:rPr>
              <a:t>Chapter Authors</a:t>
            </a:r>
          </a:p>
          <a:p>
            <a:pPr marL="228600" indent="-228600">
              <a:spcAft>
                <a:spcPts val="300"/>
              </a:spcAft>
            </a:pPr>
            <a:r>
              <a:rPr lang="en-US" sz="1600" b="1" dirty="0"/>
              <a:t>Mary D. </a:t>
            </a:r>
            <a:r>
              <a:rPr lang="en-US" sz="1600" b="1" dirty="0" err="1"/>
              <a:t>Lemcke-Stampone</a:t>
            </a:r>
            <a:r>
              <a:rPr lang="en-US" sz="1600" b="1" dirty="0"/>
              <a:t>, </a:t>
            </a:r>
            <a:r>
              <a:rPr lang="en-US" sz="1600" i="1" dirty="0"/>
              <a:t>University of New Hampshire </a:t>
            </a:r>
          </a:p>
          <a:p>
            <a:pPr marL="228600" indent="-228600">
              <a:spcAft>
                <a:spcPts val="300"/>
              </a:spcAft>
            </a:pPr>
            <a:r>
              <a:rPr lang="en-US" sz="1600" b="1" dirty="0"/>
              <a:t>Glenn A. </a:t>
            </a:r>
            <a:r>
              <a:rPr lang="en-US" sz="1600" b="1" dirty="0" err="1"/>
              <a:t>Hodgkins</a:t>
            </a:r>
            <a:r>
              <a:rPr lang="en-US" sz="1600" b="1" dirty="0"/>
              <a:t>, </a:t>
            </a:r>
            <a:r>
              <a:rPr lang="en-US" sz="1600" i="1" dirty="0"/>
              <a:t>U.S. Geological Survey</a:t>
            </a:r>
          </a:p>
          <a:p>
            <a:pPr marL="228600" indent="-228600">
              <a:spcAft>
                <a:spcPts val="300"/>
              </a:spcAft>
            </a:pPr>
            <a:r>
              <a:rPr lang="en-US" sz="1600" b="1" dirty="0"/>
              <a:t>Erika E. Lentz, </a:t>
            </a:r>
            <a:r>
              <a:rPr lang="en-US" sz="1600" i="1" dirty="0"/>
              <a:t>U.S. Geological Survey</a:t>
            </a:r>
          </a:p>
          <a:p>
            <a:pPr marL="228600" indent="-228600">
              <a:spcAft>
                <a:spcPts val="300"/>
              </a:spcAft>
            </a:pPr>
            <a:r>
              <a:rPr lang="en-US" sz="1600" b="1" dirty="0"/>
              <a:t>Katherine E. Mills, </a:t>
            </a:r>
            <a:r>
              <a:rPr lang="en-US" sz="1600" i="1" dirty="0"/>
              <a:t>Gulf of Maine Research Institute </a:t>
            </a:r>
          </a:p>
          <a:p>
            <a:pPr marL="228600" indent="-228600">
              <a:spcAft>
                <a:spcPts val="300"/>
              </a:spcAft>
            </a:pPr>
            <a:r>
              <a:rPr lang="en-US" sz="1600" b="1" dirty="0"/>
              <a:t>Erin D. Lane, </a:t>
            </a:r>
            <a:r>
              <a:rPr lang="en-US" sz="1600" i="1" dirty="0"/>
              <a:t>U.S. Department of Agriculture</a:t>
            </a:r>
          </a:p>
          <a:p>
            <a:pPr marL="228600" indent="-228600">
              <a:spcAft>
                <a:spcPts val="300"/>
              </a:spcAft>
            </a:pPr>
            <a:r>
              <a:rPr lang="en-US" sz="1600" b="1" dirty="0"/>
              <a:t>Rawlings Miller, </a:t>
            </a:r>
            <a:r>
              <a:rPr lang="en-US" sz="1600" i="1" dirty="0"/>
              <a:t>WSP (formerly U.S. Department of Transportation Volpe Center)</a:t>
            </a:r>
          </a:p>
          <a:p>
            <a:pPr marL="228600" indent="-228600">
              <a:spcAft>
                <a:spcPts val="300"/>
              </a:spcAft>
            </a:pPr>
            <a:r>
              <a:rPr lang="en-US" sz="1600" b="1" dirty="0"/>
              <a:t>David Y. Hollinger, </a:t>
            </a:r>
            <a:r>
              <a:rPr lang="en-US" sz="1600" i="1" dirty="0"/>
              <a:t>U.S. Department of Agriculture</a:t>
            </a:r>
          </a:p>
          <a:p>
            <a:pPr marL="228600" indent="-228600">
              <a:spcAft>
                <a:spcPts val="300"/>
              </a:spcAft>
            </a:pPr>
            <a:r>
              <a:rPr lang="en-US" sz="1600" b="1" dirty="0"/>
              <a:t>William D. </a:t>
            </a:r>
            <a:r>
              <a:rPr lang="en-US" sz="1600" b="1" dirty="0" err="1"/>
              <a:t>Solecki</a:t>
            </a:r>
            <a:r>
              <a:rPr lang="en-US" sz="1600" b="1" dirty="0"/>
              <a:t>, </a:t>
            </a:r>
            <a:r>
              <a:rPr lang="en-US" sz="1600" i="1" dirty="0"/>
              <a:t>City University of New York–Hunter College</a:t>
            </a:r>
          </a:p>
          <a:p>
            <a:pPr marL="228600" indent="-228600">
              <a:spcAft>
                <a:spcPts val="300"/>
              </a:spcAft>
            </a:pPr>
            <a:r>
              <a:rPr lang="en-US" sz="1600" b="1" dirty="0"/>
              <a:t>Gregory A. </a:t>
            </a:r>
            <a:r>
              <a:rPr lang="en-US" sz="1600" b="1" dirty="0" err="1"/>
              <a:t>Wellenius</a:t>
            </a:r>
            <a:r>
              <a:rPr lang="en-US" sz="1600" b="1" dirty="0"/>
              <a:t>, </a:t>
            </a:r>
            <a:r>
              <a:rPr lang="en-US" sz="1600" i="1" dirty="0"/>
              <a:t>Brown University</a:t>
            </a:r>
          </a:p>
          <a:p>
            <a:pPr marL="228600" indent="-228600">
              <a:spcAft>
                <a:spcPts val="300"/>
              </a:spcAft>
            </a:pPr>
            <a:r>
              <a:rPr lang="en-US" sz="1600" b="1" dirty="0"/>
              <a:t>Perry E. Sheffield, </a:t>
            </a:r>
            <a:r>
              <a:rPr lang="en-US" sz="1600" i="1" dirty="0"/>
              <a:t>Icahn School of Medicine at Mount Sinai</a:t>
            </a:r>
          </a:p>
          <a:p>
            <a:pPr marL="228600" indent="-228600">
              <a:spcAft>
                <a:spcPts val="300"/>
              </a:spcAft>
            </a:pPr>
            <a:r>
              <a:rPr lang="en-US" sz="1600" b="1" dirty="0"/>
              <a:t>Anthony B. MacDonald, </a:t>
            </a:r>
            <a:r>
              <a:rPr lang="en-US" sz="1600" i="1" dirty="0"/>
              <a:t>Monmouth University</a:t>
            </a:r>
          </a:p>
          <a:p>
            <a:pPr marL="228600" indent="-228600">
              <a:spcAft>
                <a:spcPts val="300"/>
              </a:spcAft>
            </a:pPr>
            <a:r>
              <a:rPr lang="en-US" sz="1600" b="1" dirty="0"/>
              <a:t>Christopher Caldwell, </a:t>
            </a:r>
            <a:r>
              <a:rPr lang="en-US" sz="1600" i="1" dirty="0"/>
              <a:t>College of Menominee Nation</a:t>
            </a:r>
            <a:endParaRPr lang="en-US" sz="1600" b="1" dirty="0">
              <a:solidFill>
                <a:srgbClr val="385623"/>
              </a:solidFill>
            </a:endParaRPr>
          </a:p>
          <a:p>
            <a:pPr marL="228600" indent="-228600">
              <a:spcBef>
                <a:spcPts val="600"/>
              </a:spcBef>
              <a:spcAft>
                <a:spcPts val="300"/>
              </a:spcAft>
            </a:pPr>
            <a:r>
              <a:rPr lang="en-US" sz="1800" b="1" dirty="0">
                <a:solidFill>
                  <a:srgbClr val="385623"/>
                </a:solidFill>
              </a:rPr>
              <a:t>Review Editor</a:t>
            </a:r>
            <a:endParaRPr lang="en-US" sz="1600" dirty="0"/>
          </a:p>
          <a:p>
            <a:pPr marL="228600" indent="-228600">
              <a:spcAft>
                <a:spcPts val="300"/>
              </a:spcAft>
            </a:pPr>
            <a:r>
              <a:rPr lang="en-US" sz="1600" b="1" dirty="0"/>
              <a:t>Jayne F. Knott</a:t>
            </a:r>
            <a:r>
              <a:rPr lang="en-US" sz="1600" dirty="0"/>
              <a:t>, </a:t>
            </a:r>
            <a:r>
              <a:rPr lang="en-US" sz="1600" i="1" dirty="0"/>
              <a:t>University of New Hampshire</a:t>
            </a:r>
          </a:p>
        </p:txBody>
      </p:sp>
      <p:sp>
        <p:nvSpPr>
          <p:cNvPr id="3" name="Text Placeholder 2">
            <a:extLst>
              <a:ext uri="{FF2B5EF4-FFF2-40B4-BE49-F238E27FC236}">
                <a16:creationId xmlns:a16="http://schemas.microsoft.com/office/drawing/2014/main" id="{5DC89F72-E3CE-1649-870E-D79A5025A4F3}"/>
              </a:ext>
            </a:extLst>
          </p:cNvPr>
          <p:cNvSpPr>
            <a:spLocks noGrp="1"/>
          </p:cNvSpPr>
          <p:nvPr>
            <p:ph type="body" sz="quarter" idx="10"/>
          </p:nvPr>
        </p:nvSpPr>
        <p:spPr/>
        <p:txBody>
          <a:bodyPr/>
          <a:lstStyle/>
          <a:p>
            <a:r>
              <a:rPr lang="en-US" dirty="0"/>
              <a:t>Chapter Author Team</a:t>
            </a:r>
          </a:p>
        </p:txBody>
      </p:sp>
      <p:sp>
        <p:nvSpPr>
          <p:cNvPr id="4" name="Text Placeholder 3">
            <a:extLst>
              <a:ext uri="{FF2B5EF4-FFF2-40B4-BE49-F238E27FC236}">
                <a16:creationId xmlns:a16="http://schemas.microsoft.com/office/drawing/2014/main" id="{724955A4-C9E3-964B-9292-F90B1E4413E3}"/>
              </a:ext>
            </a:extLst>
          </p:cNvPr>
          <p:cNvSpPr>
            <a:spLocks noGrp="1"/>
          </p:cNvSpPr>
          <p:nvPr>
            <p:ph type="body" sz="quarter" idx="11"/>
          </p:nvPr>
        </p:nvSpPr>
        <p:spPr/>
        <p:txBody>
          <a:bodyPr/>
          <a:lstStyle/>
          <a:p>
            <a:r>
              <a:rPr lang="en-US" dirty="0"/>
              <a:t>18</a:t>
            </a:r>
          </a:p>
        </p:txBody>
      </p:sp>
      <p:sp>
        <p:nvSpPr>
          <p:cNvPr id="5" name="Text Placeholder 4">
            <a:extLst>
              <a:ext uri="{FF2B5EF4-FFF2-40B4-BE49-F238E27FC236}">
                <a16:creationId xmlns:a16="http://schemas.microsoft.com/office/drawing/2014/main" id="{BF2DD2D5-1A53-F246-B96F-0875E4F040DB}"/>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334400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9FD11-F8D2-4748-9AF8-5ED72F1FBC7C}"/>
              </a:ext>
            </a:extLst>
          </p:cNvPr>
          <p:cNvSpPr>
            <a:spLocks noGrp="1"/>
          </p:cNvSpPr>
          <p:nvPr>
            <p:ph idx="1"/>
          </p:nvPr>
        </p:nvSpPr>
        <p:spPr/>
        <p:txBody>
          <a:bodyPr>
            <a:noAutofit/>
          </a:bodyPr>
          <a:lstStyle/>
          <a:p>
            <a:pPr marL="228600" indent="-228600">
              <a:spcAft>
                <a:spcPts val="300"/>
              </a:spcAft>
            </a:pPr>
            <a:r>
              <a:rPr lang="en-US" sz="1800" b="1" dirty="0">
                <a:solidFill>
                  <a:srgbClr val="385623"/>
                </a:solidFill>
              </a:rPr>
              <a:t>Technical Contributors</a:t>
            </a:r>
            <a:r>
              <a:rPr lang="en-US" sz="1600" b="1" dirty="0">
                <a:solidFill>
                  <a:srgbClr val="385623"/>
                </a:solidFill>
              </a:rPr>
              <a:t>	</a:t>
            </a:r>
          </a:p>
          <a:p>
            <a:pPr marL="228600" indent="-228600">
              <a:spcAft>
                <a:spcPts val="300"/>
              </a:spcAft>
            </a:pPr>
            <a:r>
              <a:rPr lang="en-US" sz="1600" b="1" dirty="0"/>
              <a:t>Zoe P. Johnson, </a:t>
            </a:r>
            <a:r>
              <a:rPr lang="en-US" sz="1600" i="1" dirty="0"/>
              <a:t>U.S. Department of Defense, </a:t>
            </a:r>
            <a:br>
              <a:rPr lang="en-US" sz="1600" i="1" dirty="0"/>
            </a:br>
            <a:r>
              <a:rPr lang="en-US" sz="1600" i="1" dirty="0"/>
              <a:t>Naval Facilities Engineering Command </a:t>
            </a:r>
            <a:br>
              <a:rPr lang="en-US" sz="1600" i="1" dirty="0"/>
            </a:br>
            <a:r>
              <a:rPr lang="en-US" sz="1600" i="1" dirty="0"/>
              <a:t>(formerly NOAA Chesapeake Bay Office)</a:t>
            </a:r>
          </a:p>
          <a:p>
            <a:pPr marL="228600" indent="-228600">
              <a:spcAft>
                <a:spcPts val="300"/>
              </a:spcAft>
            </a:pPr>
            <a:r>
              <a:rPr lang="en-US" sz="1600" b="1" dirty="0"/>
              <a:t>Amanda Babson, </a:t>
            </a:r>
            <a:r>
              <a:rPr lang="en-US" sz="1600" i="1" dirty="0"/>
              <a:t>U.S. National Park Service</a:t>
            </a:r>
          </a:p>
          <a:p>
            <a:pPr marL="228600" indent="-228600">
              <a:spcAft>
                <a:spcPts val="300"/>
              </a:spcAft>
            </a:pPr>
            <a:r>
              <a:rPr lang="en-US" sz="1600" b="1" dirty="0"/>
              <a:t>Elizabeth Pendleton, </a:t>
            </a:r>
            <a:r>
              <a:rPr lang="en-US" sz="1600" i="1" dirty="0"/>
              <a:t>U.S. Geological Survey</a:t>
            </a:r>
          </a:p>
          <a:p>
            <a:pPr marL="228600" indent="-228600">
              <a:spcAft>
                <a:spcPts val="300"/>
              </a:spcAft>
            </a:pPr>
            <a:r>
              <a:rPr lang="en-US" sz="1600" b="1" dirty="0"/>
              <a:t>Benjamin T. Gutierrez, </a:t>
            </a:r>
            <a:r>
              <a:rPr lang="en-US" sz="1600" i="1" dirty="0"/>
              <a:t>U.S. Geological Survey</a:t>
            </a:r>
          </a:p>
          <a:p>
            <a:pPr marL="228600" indent="-228600">
              <a:spcAft>
                <a:spcPts val="300"/>
              </a:spcAft>
            </a:pPr>
            <a:r>
              <a:rPr lang="en-US" sz="1600" b="1" dirty="0"/>
              <a:t>Joseph Salisbury, </a:t>
            </a:r>
            <a:r>
              <a:rPr lang="en-US" sz="1600" i="1" dirty="0"/>
              <a:t>University of New Hampshire </a:t>
            </a:r>
          </a:p>
          <a:p>
            <a:pPr marL="228600" indent="-228600">
              <a:spcAft>
                <a:spcPts val="300"/>
              </a:spcAft>
            </a:pPr>
            <a:r>
              <a:rPr lang="en-US" sz="1600" b="1" dirty="0"/>
              <a:t>Andrew Sven McCall Jr., </a:t>
            </a:r>
            <a:r>
              <a:rPr lang="en-US" sz="1600" i="1" dirty="0"/>
              <a:t>University of Vermont</a:t>
            </a:r>
          </a:p>
          <a:p>
            <a:pPr marL="228600" indent="-228600">
              <a:spcAft>
                <a:spcPts val="300"/>
              </a:spcAft>
            </a:pPr>
            <a:r>
              <a:rPr lang="en-US" sz="1600" b="1" dirty="0"/>
              <a:t>E. Robert </a:t>
            </a:r>
            <a:r>
              <a:rPr lang="en-US" sz="1600" b="1" dirty="0" err="1"/>
              <a:t>Thieler</a:t>
            </a:r>
            <a:r>
              <a:rPr lang="en-US" sz="1600" b="1" dirty="0"/>
              <a:t>, </a:t>
            </a:r>
            <a:r>
              <a:rPr lang="en-US" sz="1600" i="1" dirty="0"/>
              <a:t>U.S. Geological Survey</a:t>
            </a:r>
          </a:p>
          <a:p>
            <a:pPr marL="228600" indent="-228600">
              <a:spcAft>
                <a:spcPts val="300"/>
              </a:spcAft>
            </a:pPr>
            <a:r>
              <a:rPr lang="en-US" sz="1600" b="1" dirty="0"/>
              <a:t>Sara L. Zeigler, </a:t>
            </a:r>
            <a:r>
              <a:rPr lang="en-US" sz="1600" i="1" dirty="0"/>
              <a:t>U.S. Geological Survey </a:t>
            </a:r>
            <a:endParaRPr lang="en-US" sz="1600" b="1" dirty="0">
              <a:solidFill>
                <a:srgbClr val="385623"/>
              </a:solidFill>
            </a:endParaRPr>
          </a:p>
          <a:p>
            <a:pPr marL="228600" indent="-228600">
              <a:spcBef>
                <a:spcPts val="600"/>
              </a:spcBef>
              <a:spcAft>
                <a:spcPts val="300"/>
              </a:spcAft>
            </a:pPr>
            <a:r>
              <a:rPr lang="en-US" sz="1800" b="1" dirty="0">
                <a:solidFill>
                  <a:srgbClr val="385623"/>
                </a:solidFill>
              </a:rPr>
              <a:t>USGCRP Coordinators</a:t>
            </a:r>
          </a:p>
          <a:p>
            <a:pPr marL="228600" indent="-228600">
              <a:spcAft>
                <a:spcPts val="300"/>
              </a:spcAft>
            </a:pPr>
            <a:r>
              <a:rPr lang="en-US" sz="1600" b="1" dirty="0"/>
              <a:t>Christopher W. Avery, </a:t>
            </a:r>
            <a:r>
              <a:rPr lang="en-US" sz="1600" i="1" dirty="0"/>
              <a:t>Senior Manager</a:t>
            </a:r>
          </a:p>
          <a:p>
            <a:pPr marL="228600" indent="-228600">
              <a:spcAft>
                <a:spcPts val="300"/>
              </a:spcAft>
            </a:pPr>
            <a:r>
              <a:rPr lang="en-US" sz="1600" b="1" dirty="0"/>
              <a:t>Matthew </a:t>
            </a:r>
            <a:r>
              <a:rPr lang="en-US" sz="1600" b="1" dirty="0" err="1"/>
              <a:t>Dzaugis</a:t>
            </a:r>
            <a:r>
              <a:rPr lang="en-US" sz="1600" b="1" dirty="0"/>
              <a:t>, </a:t>
            </a:r>
            <a:r>
              <a:rPr lang="en-US" sz="1600" i="1" dirty="0"/>
              <a:t>Program Coordinator</a:t>
            </a:r>
          </a:p>
          <a:p>
            <a:pPr marL="228600" indent="-228600">
              <a:spcAft>
                <a:spcPts val="300"/>
              </a:spcAft>
            </a:pPr>
            <a:r>
              <a:rPr lang="en-US" sz="1600" b="1" dirty="0" err="1"/>
              <a:t>Allyza</a:t>
            </a:r>
            <a:r>
              <a:rPr lang="en-US" sz="1600" b="1" dirty="0"/>
              <a:t> Lustig, </a:t>
            </a:r>
            <a:r>
              <a:rPr lang="en-US" sz="1600" i="1" dirty="0"/>
              <a:t>Program Coordinator</a:t>
            </a:r>
            <a:endParaRPr lang="en-US" sz="1600" b="1" dirty="0"/>
          </a:p>
        </p:txBody>
      </p:sp>
      <p:sp>
        <p:nvSpPr>
          <p:cNvPr id="3" name="Text Placeholder 2">
            <a:extLst>
              <a:ext uri="{FF2B5EF4-FFF2-40B4-BE49-F238E27FC236}">
                <a16:creationId xmlns:a16="http://schemas.microsoft.com/office/drawing/2014/main" id="{DBC339D1-2D44-6C4E-A1F0-C76EEBEBDBBE}"/>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B025CB3C-AC21-2440-A0FC-BBA052986988}"/>
              </a:ext>
            </a:extLst>
          </p:cNvPr>
          <p:cNvSpPr>
            <a:spLocks noGrp="1"/>
          </p:cNvSpPr>
          <p:nvPr>
            <p:ph type="body" sz="quarter" idx="11"/>
          </p:nvPr>
        </p:nvSpPr>
        <p:spPr/>
        <p:txBody>
          <a:bodyPr/>
          <a:lstStyle/>
          <a:p>
            <a:r>
              <a:rPr lang="en-US" dirty="0"/>
              <a:t>18</a:t>
            </a:r>
          </a:p>
        </p:txBody>
      </p:sp>
      <p:sp>
        <p:nvSpPr>
          <p:cNvPr id="5" name="Text Placeholder 4">
            <a:extLst>
              <a:ext uri="{FF2B5EF4-FFF2-40B4-BE49-F238E27FC236}">
                <a16:creationId xmlns:a16="http://schemas.microsoft.com/office/drawing/2014/main" id="{6AA06209-A1E3-9B44-BADA-56AD56D6F037}"/>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380308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FDA10F-64BE-F945-8C18-79224E0664A0}"/>
              </a:ext>
            </a:extLst>
          </p:cNvPr>
          <p:cNvSpPr>
            <a:spLocks noGrp="1"/>
          </p:cNvSpPr>
          <p:nvPr>
            <p:ph type="subTitle" idx="1"/>
          </p:nvPr>
        </p:nvSpPr>
        <p:spPr/>
        <p:txBody>
          <a:bodyPr>
            <a:normAutofit fontScale="85000" lnSpcReduction="10000"/>
          </a:bodyPr>
          <a:lstStyle/>
          <a:p>
            <a:r>
              <a:rPr lang="en-US" b="1" dirty="0" err="1"/>
              <a:t>Dupigny</a:t>
            </a:r>
            <a:r>
              <a:rPr lang="en-US" b="1" dirty="0"/>
              <a:t>-Giroux</a:t>
            </a:r>
            <a:r>
              <a:rPr lang="en-US" dirty="0"/>
              <a:t>, L.A., E.L. </a:t>
            </a:r>
            <a:r>
              <a:rPr lang="en-US" dirty="0" err="1"/>
              <a:t>Mecray</a:t>
            </a:r>
            <a:r>
              <a:rPr lang="en-US" dirty="0"/>
              <a:t>, M.D. </a:t>
            </a:r>
            <a:r>
              <a:rPr lang="en-US" dirty="0" err="1"/>
              <a:t>Lemcke-Stampone</a:t>
            </a:r>
            <a:r>
              <a:rPr lang="en-US" dirty="0"/>
              <a:t>, G.A. </a:t>
            </a:r>
            <a:r>
              <a:rPr lang="en-US" dirty="0" err="1"/>
              <a:t>Hodgkins</a:t>
            </a:r>
            <a:r>
              <a:rPr lang="en-US" dirty="0"/>
              <a:t>, E.E. Lentz, K.E. Mills, E.D. Lane, R. Miller, D.Y. Hollinger, W.D. </a:t>
            </a:r>
            <a:r>
              <a:rPr lang="en-US" dirty="0" err="1"/>
              <a:t>Solecki</a:t>
            </a:r>
            <a:r>
              <a:rPr lang="en-US" dirty="0"/>
              <a:t>, G.A. </a:t>
            </a:r>
            <a:r>
              <a:rPr lang="en-US" dirty="0" err="1"/>
              <a:t>Wellenius</a:t>
            </a:r>
            <a:r>
              <a:rPr lang="en-US" dirty="0"/>
              <a:t>, P.E. Sheffield, A.B. MacDonald, and C. Caldwell, 2018: Northeast.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2"/>
              </a:rPr>
              <a:t>10.7930/NCA4.2018.CH18</a:t>
            </a:r>
            <a:endParaRPr lang="en-US" dirty="0"/>
          </a:p>
        </p:txBody>
      </p:sp>
      <p:sp>
        <p:nvSpPr>
          <p:cNvPr id="3" name="Text Placeholder 2">
            <a:extLst>
              <a:ext uri="{FF2B5EF4-FFF2-40B4-BE49-F238E27FC236}">
                <a16:creationId xmlns:a16="http://schemas.microsoft.com/office/drawing/2014/main" id="{1D697529-EA38-B045-85E8-1F2579F59DC1}"/>
              </a:ext>
            </a:extLst>
          </p:cNvPr>
          <p:cNvSpPr>
            <a:spLocks noGrp="1"/>
          </p:cNvSpPr>
          <p:nvPr>
            <p:ph type="body" sz="quarter" idx="10"/>
          </p:nvPr>
        </p:nvSpPr>
        <p:spPr/>
        <p:txBody>
          <a:bodyPr/>
          <a:lstStyle/>
          <a:p>
            <a:r>
              <a:rPr lang="en-US" dirty="0"/>
              <a:t>https://nca2018.globalchange.gov/chapter/northeast</a:t>
            </a:r>
          </a:p>
        </p:txBody>
      </p:sp>
    </p:spTree>
    <p:extLst>
      <p:ext uri="{BB962C8B-B14F-4D97-AF65-F5344CB8AC3E}">
        <p14:creationId xmlns:p14="http://schemas.microsoft.com/office/powerpoint/2010/main" val="15237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5B62B-609F-724D-AB0F-1538F6673776}"/>
              </a:ext>
            </a:extLst>
          </p:cNvPr>
          <p:cNvSpPr>
            <a:spLocks noGrp="1"/>
          </p:cNvSpPr>
          <p:nvPr>
            <p:ph idx="1"/>
          </p:nvPr>
        </p:nvSpPr>
        <p:spPr>
          <a:xfrm>
            <a:off x="628650" y="2764970"/>
            <a:ext cx="7886700" cy="3419829"/>
          </a:xfrm>
        </p:spPr>
        <p:txBody>
          <a:bodyPr/>
          <a:lstStyle/>
          <a:p>
            <a:r>
              <a:rPr lang="en-US" dirty="0"/>
              <a:t>The Northeast’s coast and ocean support commerce, tourism, and recreation that are important to the region’s economy and way of life. Warmer ocean temperatures, sea level rise, and ocean acidification threaten these services. The adaptive capacity of marine ecosystems and coastal communities will influence ecological and socioeconomic outcomes as climate risks increase. </a:t>
            </a:r>
          </a:p>
        </p:txBody>
      </p:sp>
      <p:sp>
        <p:nvSpPr>
          <p:cNvPr id="3" name="Text Placeholder 2">
            <a:extLst>
              <a:ext uri="{FF2B5EF4-FFF2-40B4-BE49-F238E27FC236}">
                <a16:creationId xmlns:a16="http://schemas.microsoft.com/office/drawing/2014/main" id="{FA726444-D200-D146-A734-5897E375B88D}"/>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a16="http://schemas.microsoft.com/office/drawing/2014/main" id="{0803A1DC-8BEA-2D48-B50D-2537C91CD63C}"/>
              </a:ext>
            </a:extLst>
          </p:cNvPr>
          <p:cNvSpPr>
            <a:spLocks noGrp="1"/>
          </p:cNvSpPr>
          <p:nvPr>
            <p:ph type="body" sz="quarter" idx="11"/>
          </p:nvPr>
        </p:nvSpPr>
        <p:spPr/>
        <p:txBody>
          <a:bodyPr/>
          <a:lstStyle/>
          <a:p>
            <a:r>
              <a:rPr lang="en-US" dirty="0"/>
              <a:t>18</a:t>
            </a:r>
          </a:p>
        </p:txBody>
      </p:sp>
      <p:sp>
        <p:nvSpPr>
          <p:cNvPr id="5" name="Text Placeholder 4">
            <a:extLst>
              <a:ext uri="{FF2B5EF4-FFF2-40B4-BE49-F238E27FC236}">
                <a16:creationId xmlns:a16="http://schemas.microsoft.com/office/drawing/2014/main" id="{A3D22B9F-D277-594A-9D1E-592603DF53C6}"/>
              </a:ext>
            </a:extLst>
          </p:cNvPr>
          <p:cNvSpPr>
            <a:spLocks noGrp="1"/>
          </p:cNvSpPr>
          <p:nvPr>
            <p:ph type="body" sz="quarter" idx="12"/>
          </p:nvPr>
        </p:nvSpPr>
        <p:spPr/>
        <p:txBody>
          <a:bodyPr/>
          <a:lstStyle/>
          <a:p>
            <a:r>
              <a:rPr lang="en-US" dirty="0"/>
              <a:t>Ch. 18 | Northeast</a:t>
            </a:r>
          </a:p>
        </p:txBody>
      </p:sp>
      <p:sp>
        <p:nvSpPr>
          <p:cNvPr id="6" name="Text Placeholder 5">
            <a:extLst>
              <a:ext uri="{FF2B5EF4-FFF2-40B4-BE49-F238E27FC236}">
                <a16:creationId xmlns:a16="http://schemas.microsoft.com/office/drawing/2014/main" id="{1A19A86F-AB08-9840-A40F-36F0FA29A4F2}"/>
              </a:ext>
            </a:extLst>
          </p:cNvPr>
          <p:cNvSpPr>
            <a:spLocks noGrp="1"/>
          </p:cNvSpPr>
          <p:nvPr>
            <p:ph type="body" sz="quarter" idx="13"/>
          </p:nvPr>
        </p:nvSpPr>
        <p:spPr>
          <a:xfrm>
            <a:off x="628650" y="1825624"/>
            <a:ext cx="7886700" cy="762127"/>
          </a:xfrm>
        </p:spPr>
        <p:txBody>
          <a:bodyPr>
            <a:normAutofit lnSpcReduction="10000"/>
          </a:bodyPr>
          <a:lstStyle/>
          <a:p>
            <a:pPr>
              <a:lnSpc>
                <a:spcPct val="100000"/>
              </a:lnSpc>
            </a:pPr>
            <a:r>
              <a:rPr lang="en-US" dirty="0"/>
              <a:t>Changing Coastal and Ocean Habitats, Ecosystem </a:t>
            </a:r>
            <a:br>
              <a:rPr lang="en-US" dirty="0"/>
            </a:br>
            <a:r>
              <a:rPr lang="en-US" dirty="0"/>
              <a:t>Services, and Livelihoods</a:t>
            </a:r>
          </a:p>
        </p:txBody>
      </p:sp>
    </p:spTree>
    <p:extLst>
      <p:ext uri="{BB962C8B-B14F-4D97-AF65-F5344CB8AC3E}">
        <p14:creationId xmlns:p14="http://schemas.microsoft.com/office/powerpoint/2010/main" val="71388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5B62B-609F-724D-AB0F-1538F6673776}"/>
              </a:ext>
            </a:extLst>
          </p:cNvPr>
          <p:cNvSpPr>
            <a:spLocks noGrp="1"/>
          </p:cNvSpPr>
          <p:nvPr>
            <p:ph idx="1"/>
          </p:nvPr>
        </p:nvSpPr>
        <p:spPr>
          <a:xfrm>
            <a:off x="628650" y="2754086"/>
            <a:ext cx="7886700" cy="3441599"/>
          </a:xfrm>
        </p:spPr>
        <p:txBody>
          <a:bodyPr/>
          <a:lstStyle/>
          <a:p>
            <a:r>
              <a:rPr lang="en-US" dirty="0"/>
              <a:t>The Northeast’s urban centers and their interconnections are regional and national hubs for cultural and economic activity. Major negative impacts on critical infrastructure, urban economies, and nationally significant historic sites are already occurring and will become more common with a changing climate.</a:t>
            </a:r>
          </a:p>
        </p:txBody>
      </p:sp>
      <p:sp>
        <p:nvSpPr>
          <p:cNvPr id="3" name="Text Placeholder 2">
            <a:extLst>
              <a:ext uri="{FF2B5EF4-FFF2-40B4-BE49-F238E27FC236}">
                <a16:creationId xmlns:a16="http://schemas.microsoft.com/office/drawing/2014/main" id="{FA726444-D200-D146-A734-5897E375B88D}"/>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a16="http://schemas.microsoft.com/office/drawing/2014/main" id="{0803A1DC-8BEA-2D48-B50D-2537C91CD63C}"/>
              </a:ext>
            </a:extLst>
          </p:cNvPr>
          <p:cNvSpPr>
            <a:spLocks noGrp="1"/>
          </p:cNvSpPr>
          <p:nvPr>
            <p:ph type="body" sz="quarter" idx="11"/>
          </p:nvPr>
        </p:nvSpPr>
        <p:spPr/>
        <p:txBody>
          <a:bodyPr/>
          <a:lstStyle/>
          <a:p>
            <a:r>
              <a:rPr lang="en-US" dirty="0"/>
              <a:t>18</a:t>
            </a:r>
          </a:p>
        </p:txBody>
      </p:sp>
      <p:sp>
        <p:nvSpPr>
          <p:cNvPr id="5" name="Text Placeholder 4">
            <a:extLst>
              <a:ext uri="{FF2B5EF4-FFF2-40B4-BE49-F238E27FC236}">
                <a16:creationId xmlns:a16="http://schemas.microsoft.com/office/drawing/2014/main" id="{A3D22B9F-D277-594A-9D1E-592603DF53C6}"/>
              </a:ext>
            </a:extLst>
          </p:cNvPr>
          <p:cNvSpPr>
            <a:spLocks noGrp="1"/>
          </p:cNvSpPr>
          <p:nvPr>
            <p:ph type="body" sz="quarter" idx="12"/>
          </p:nvPr>
        </p:nvSpPr>
        <p:spPr/>
        <p:txBody>
          <a:bodyPr/>
          <a:lstStyle/>
          <a:p>
            <a:r>
              <a:rPr lang="en-US" dirty="0"/>
              <a:t>Ch. 18 | Northeast</a:t>
            </a:r>
          </a:p>
        </p:txBody>
      </p:sp>
      <p:sp>
        <p:nvSpPr>
          <p:cNvPr id="6" name="Text Placeholder 5">
            <a:extLst>
              <a:ext uri="{FF2B5EF4-FFF2-40B4-BE49-F238E27FC236}">
                <a16:creationId xmlns:a16="http://schemas.microsoft.com/office/drawing/2014/main" id="{1A19A86F-AB08-9840-A40F-36F0FA29A4F2}"/>
              </a:ext>
            </a:extLst>
          </p:cNvPr>
          <p:cNvSpPr>
            <a:spLocks noGrp="1"/>
          </p:cNvSpPr>
          <p:nvPr>
            <p:ph type="body" sz="quarter" idx="13"/>
          </p:nvPr>
        </p:nvSpPr>
        <p:spPr>
          <a:xfrm>
            <a:off x="628650" y="1825624"/>
            <a:ext cx="7886700" cy="762127"/>
          </a:xfrm>
        </p:spPr>
        <p:txBody>
          <a:bodyPr>
            <a:noAutofit/>
          </a:bodyPr>
          <a:lstStyle/>
          <a:p>
            <a:r>
              <a:rPr lang="en-US" dirty="0"/>
              <a:t>Maintaining Urban Areas and Communities and </a:t>
            </a:r>
            <a:br>
              <a:rPr lang="en-US" dirty="0"/>
            </a:br>
            <a:r>
              <a:rPr lang="en-US" dirty="0"/>
              <a:t>Their Interconnectedness</a:t>
            </a:r>
          </a:p>
        </p:txBody>
      </p:sp>
    </p:spTree>
    <p:extLst>
      <p:ext uri="{BB962C8B-B14F-4D97-AF65-F5344CB8AC3E}">
        <p14:creationId xmlns:p14="http://schemas.microsoft.com/office/powerpoint/2010/main" val="107177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5B62B-609F-724D-AB0F-1538F6673776}"/>
              </a:ext>
            </a:extLst>
          </p:cNvPr>
          <p:cNvSpPr>
            <a:spLocks noGrp="1"/>
          </p:cNvSpPr>
          <p:nvPr>
            <p:ph idx="1"/>
          </p:nvPr>
        </p:nvSpPr>
        <p:spPr/>
        <p:txBody>
          <a:bodyPr/>
          <a:lstStyle/>
          <a:p>
            <a:r>
              <a:rPr lang="en-US" dirty="0"/>
              <a:t>Changing climate threatens the health and well-being of people in the Northeast through more extreme weather, warmer temperatures, degradation of air and water quality, and sea level rise. These environmental changes are expected to lead to health-related impacts and costs, including additional deaths, emergency room visits and hospitalizations, and a lower quality of life. Health impacts are expected to vary by location, age, current health, and other characteristics of individuals and communities. </a:t>
            </a:r>
          </a:p>
        </p:txBody>
      </p:sp>
      <p:sp>
        <p:nvSpPr>
          <p:cNvPr id="3" name="Text Placeholder 2">
            <a:extLst>
              <a:ext uri="{FF2B5EF4-FFF2-40B4-BE49-F238E27FC236}">
                <a16:creationId xmlns:a16="http://schemas.microsoft.com/office/drawing/2014/main" id="{FA726444-D200-D146-A734-5897E375B88D}"/>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a16="http://schemas.microsoft.com/office/drawing/2014/main" id="{0803A1DC-8BEA-2D48-B50D-2537C91CD63C}"/>
              </a:ext>
            </a:extLst>
          </p:cNvPr>
          <p:cNvSpPr>
            <a:spLocks noGrp="1"/>
          </p:cNvSpPr>
          <p:nvPr>
            <p:ph type="body" sz="quarter" idx="11"/>
          </p:nvPr>
        </p:nvSpPr>
        <p:spPr/>
        <p:txBody>
          <a:bodyPr/>
          <a:lstStyle/>
          <a:p>
            <a:r>
              <a:rPr lang="en-US" dirty="0"/>
              <a:t>18</a:t>
            </a:r>
          </a:p>
        </p:txBody>
      </p:sp>
      <p:sp>
        <p:nvSpPr>
          <p:cNvPr id="5" name="Text Placeholder 4">
            <a:extLst>
              <a:ext uri="{FF2B5EF4-FFF2-40B4-BE49-F238E27FC236}">
                <a16:creationId xmlns:a16="http://schemas.microsoft.com/office/drawing/2014/main" id="{A3D22B9F-D277-594A-9D1E-592603DF53C6}"/>
              </a:ext>
            </a:extLst>
          </p:cNvPr>
          <p:cNvSpPr>
            <a:spLocks noGrp="1"/>
          </p:cNvSpPr>
          <p:nvPr>
            <p:ph type="body" sz="quarter" idx="12"/>
          </p:nvPr>
        </p:nvSpPr>
        <p:spPr/>
        <p:txBody>
          <a:bodyPr/>
          <a:lstStyle/>
          <a:p>
            <a:r>
              <a:rPr lang="en-US" dirty="0"/>
              <a:t>Ch. 18 | Northeast</a:t>
            </a:r>
          </a:p>
        </p:txBody>
      </p:sp>
      <p:sp>
        <p:nvSpPr>
          <p:cNvPr id="6" name="Text Placeholder 5">
            <a:extLst>
              <a:ext uri="{FF2B5EF4-FFF2-40B4-BE49-F238E27FC236}">
                <a16:creationId xmlns:a16="http://schemas.microsoft.com/office/drawing/2014/main" id="{1A19A86F-AB08-9840-A40F-36F0FA29A4F2}"/>
              </a:ext>
            </a:extLst>
          </p:cNvPr>
          <p:cNvSpPr>
            <a:spLocks noGrp="1"/>
          </p:cNvSpPr>
          <p:nvPr>
            <p:ph type="body" sz="quarter" idx="13"/>
          </p:nvPr>
        </p:nvSpPr>
        <p:spPr/>
        <p:txBody>
          <a:bodyPr/>
          <a:lstStyle/>
          <a:p>
            <a:r>
              <a:rPr lang="en-US" dirty="0"/>
              <a:t>Threats to Human Health</a:t>
            </a:r>
          </a:p>
        </p:txBody>
      </p:sp>
    </p:spTree>
    <p:extLst>
      <p:ext uri="{BB962C8B-B14F-4D97-AF65-F5344CB8AC3E}">
        <p14:creationId xmlns:p14="http://schemas.microsoft.com/office/powerpoint/2010/main" val="366618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5B62B-609F-724D-AB0F-1538F6673776}"/>
              </a:ext>
            </a:extLst>
          </p:cNvPr>
          <p:cNvSpPr>
            <a:spLocks noGrp="1"/>
          </p:cNvSpPr>
          <p:nvPr>
            <p:ph idx="1"/>
          </p:nvPr>
        </p:nvSpPr>
        <p:spPr/>
        <p:txBody>
          <a:bodyPr/>
          <a:lstStyle/>
          <a:p>
            <a:r>
              <a:rPr lang="en-US" dirty="0"/>
              <a:t>Communities in the Northeast are proactively planning and implementing actions to reduce risks posed by climate change. Using decision support tools to develop and apply adaptation strategies informs both the value of adopting solutions and the remaining challenges. Experience since the last assessment provides a foundation to advance future adaptation efforts. </a:t>
            </a:r>
          </a:p>
        </p:txBody>
      </p:sp>
      <p:sp>
        <p:nvSpPr>
          <p:cNvPr id="3" name="Text Placeholder 2">
            <a:extLst>
              <a:ext uri="{FF2B5EF4-FFF2-40B4-BE49-F238E27FC236}">
                <a16:creationId xmlns:a16="http://schemas.microsoft.com/office/drawing/2014/main" id="{FA726444-D200-D146-A734-5897E375B88D}"/>
              </a:ext>
            </a:extLst>
          </p:cNvPr>
          <p:cNvSpPr>
            <a:spLocks noGrp="1"/>
          </p:cNvSpPr>
          <p:nvPr>
            <p:ph type="body" sz="quarter" idx="10"/>
          </p:nvPr>
        </p:nvSpPr>
        <p:spPr/>
        <p:txBody>
          <a:bodyPr/>
          <a:lstStyle/>
          <a:p>
            <a:r>
              <a:rPr lang="en-US" dirty="0"/>
              <a:t>Key Message #5</a:t>
            </a:r>
          </a:p>
        </p:txBody>
      </p:sp>
      <p:sp>
        <p:nvSpPr>
          <p:cNvPr id="4" name="Text Placeholder 3">
            <a:extLst>
              <a:ext uri="{FF2B5EF4-FFF2-40B4-BE49-F238E27FC236}">
                <a16:creationId xmlns:a16="http://schemas.microsoft.com/office/drawing/2014/main" id="{0803A1DC-8BEA-2D48-B50D-2537C91CD63C}"/>
              </a:ext>
            </a:extLst>
          </p:cNvPr>
          <p:cNvSpPr>
            <a:spLocks noGrp="1"/>
          </p:cNvSpPr>
          <p:nvPr>
            <p:ph type="body" sz="quarter" idx="11"/>
          </p:nvPr>
        </p:nvSpPr>
        <p:spPr/>
        <p:txBody>
          <a:bodyPr/>
          <a:lstStyle/>
          <a:p>
            <a:r>
              <a:rPr lang="en-US" dirty="0"/>
              <a:t>18</a:t>
            </a:r>
          </a:p>
        </p:txBody>
      </p:sp>
      <p:sp>
        <p:nvSpPr>
          <p:cNvPr id="5" name="Text Placeholder 4">
            <a:extLst>
              <a:ext uri="{FF2B5EF4-FFF2-40B4-BE49-F238E27FC236}">
                <a16:creationId xmlns:a16="http://schemas.microsoft.com/office/drawing/2014/main" id="{A3D22B9F-D277-594A-9D1E-592603DF53C6}"/>
              </a:ext>
            </a:extLst>
          </p:cNvPr>
          <p:cNvSpPr>
            <a:spLocks noGrp="1"/>
          </p:cNvSpPr>
          <p:nvPr>
            <p:ph type="body" sz="quarter" idx="12"/>
          </p:nvPr>
        </p:nvSpPr>
        <p:spPr/>
        <p:txBody>
          <a:bodyPr/>
          <a:lstStyle/>
          <a:p>
            <a:r>
              <a:rPr lang="en-US" dirty="0"/>
              <a:t>Ch. 18 | Northeast</a:t>
            </a:r>
          </a:p>
        </p:txBody>
      </p:sp>
      <p:sp>
        <p:nvSpPr>
          <p:cNvPr id="6" name="Text Placeholder 5">
            <a:extLst>
              <a:ext uri="{FF2B5EF4-FFF2-40B4-BE49-F238E27FC236}">
                <a16:creationId xmlns:a16="http://schemas.microsoft.com/office/drawing/2014/main" id="{1A19A86F-AB08-9840-A40F-36F0FA29A4F2}"/>
              </a:ext>
            </a:extLst>
          </p:cNvPr>
          <p:cNvSpPr>
            <a:spLocks noGrp="1"/>
          </p:cNvSpPr>
          <p:nvPr>
            <p:ph type="body" sz="quarter" idx="13"/>
          </p:nvPr>
        </p:nvSpPr>
        <p:spPr/>
        <p:txBody>
          <a:bodyPr/>
          <a:lstStyle/>
          <a:p>
            <a:r>
              <a:rPr lang="en-US" dirty="0"/>
              <a:t>Adaptation to Climate Change Is Underway</a:t>
            </a:r>
          </a:p>
        </p:txBody>
      </p:sp>
    </p:spTree>
    <p:extLst>
      <p:ext uri="{BB962C8B-B14F-4D97-AF65-F5344CB8AC3E}">
        <p14:creationId xmlns:p14="http://schemas.microsoft.com/office/powerpoint/2010/main" val="65167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26EF91E-1965-3948-8616-FD2E662A208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945734"/>
            <a:ext cx="4629150" cy="4426782"/>
          </a:xfrm>
        </p:spPr>
      </p:pic>
      <p:sp>
        <p:nvSpPr>
          <p:cNvPr id="3" name="Title 2">
            <a:extLst>
              <a:ext uri="{FF2B5EF4-FFF2-40B4-BE49-F238E27FC236}">
                <a16:creationId xmlns:a16="http://schemas.microsoft.com/office/drawing/2014/main" id="{3243F876-3A7A-7445-B332-87F91F0FBA97}"/>
              </a:ext>
            </a:extLst>
          </p:cNvPr>
          <p:cNvSpPr>
            <a:spLocks noGrp="1"/>
          </p:cNvSpPr>
          <p:nvPr>
            <p:ph type="title"/>
          </p:nvPr>
        </p:nvSpPr>
        <p:spPr/>
        <p:txBody>
          <a:bodyPr/>
          <a:lstStyle/>
          <a:p>
            <a:r>
              <a:rPr lang="en-US" dirty="0"/>
              <a:t>Fig. 18.1: Population Density</a:t>
            </a:r>
          </a:p>
        </p:txBody>
      </p:sp>
      <p:sp>
        <p:nvSpPr>
          <p:cNvPr id="4" name="Text Placeholder 3">
            <a:extLst>
              <a:ext uri="{FF2B5EF4-FFF2-40B4-BE49-F238E27FC236}">
                <a16:creationId xmlns:a16="http://schemas.microsoft.com/office/drawing/2014/main" id="{C2D8B10F-7C28-ED47-807A-B5B3061BE18D}"/>
              </a:ext>
            </a:extLst>
          </p:cNvPr>
          <p:cNvSpPr>
            <a:spLocks noGrp="1"/>
          </p:cNvSpPr>
          <p:nvPr>
            <p:ph type="body" sz="half" idx="2"/>
          </p:nvPr>
        </p:nvSpPr>
        <p:spPr/>
        <p:txBody>
          <a:bodyPr/>
          <a:lstStyle/>
          <a:p>
            <a:r>
              <a:rPr lang="en-US" dirty="0"/>
              <a:t>A map showing primary roads and population density highlights the diverse characteristics of the region in terms of settlement patterns, interconnections among population centers of varying sizes, and variability in relief across the ocean shelf. </a:t>
            </a:r>
            <a:r>
              <a:rPr lang="en-US" i="1" dirty="0"/>
              <a:t>Sources: U.S. Department of Transportation, U.S. Geological Survey, and ERT, Inc. </a:t>
            </a:r>
          </a:p>
        </p:txBody>
      </p:sp>
      <p:sp>
        <p:nvSpPr>
          <p:cNvPr id="5" name="Text Placeholder 4">
            <a:extLst>
              <a:ext uri="{FF2B5EF4-FFF2-40B4-BE49-F238E27FC236}">
                <a16:creationId xmlns:a16="http://schemas.microsoft.com/office/drawing/2014/main" id="{1DB7DB08-0B7A-D54A-A430-40730D1C89C3}"/>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286636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4D7740D-4E39-1545-A981-7DDF6E8E4888}"/>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628521" y="457200"/>
            <a:ext cx="3890133" cy="3014663"/>
          </a:xfrm>
        </p:spPr>
      </p:pic>
      <p:sp>
        <p:nvSpPr>
          <p:cNvPr id="3" name="Title 2">
            <a:extLst>
              <a:ext uri="{FF2B5EF4-FFF2-40B4-BE49-F238E27FC236}">
                <a16:creationId xmlns:a16="http://schemas.microsoft.com/office/drawing/2014/main" id="{F2AC30C8-9697-3345-B188-539C30AE923E}"/>
              </a:ext>
            </a:extLst>
          </p:cNvPr>
          <p:cNvSpPr>
            <a:spLocks noGrp="1"/>
          </p:cNvSpPr>
          <p:nvPr>
            <p:ph type="title"/>
          </p:nvPr>
        </p:nvSpPr>
        <p:spPr/>
        <p:txBody>
          <a:bodyPr/>
          <a:lstStyle/>
          <a:p>
            <a:r>
              <a:rPr lang="en-US" dirty="0"/>
              <a:t>Fig. 18.2: Historical Changes in the Timing of Snowmelt-Related Streamflow</a:t>
            </a:r>
          </a:p>
        </p:txBody>
      </p:sp>
      <p:sp>
        <p:nvSpPr>
          <p:cNvPr id="4" name="Text Placeholder 3">
            <a:extLst>
              <a:ext uri="{FF2B5EF4-FFF2-40B4-BE49-F238E27FC236}">
                <a16:creationId xmlns:a16="http://schemas.microsoft.com/office/drawing/2014/main" id="{F24618E7-E379-A749-A75C-977DEAAD35C0}"/>
              </a:ext>
            </a:extLst>
          </p:cNvPr>
          <p:cNvSpPr>
            <a:spLocks noGrp="1"/>
          </p:cNvSpPr>
          <p:nvPr>
            <p:ph type="body" sz="half" idx="2"/>
          </p:nvPr>
        </p:nvSpPr>
        <p:spPr/>
        <p:txBody>
          <a:bodyPr>
            <a:normAutofit fontScale="77500" lnSpcReduction="20000"/>
          </a:bodyPr>
          <a:lstStyle/>
          <a:p>
            <a:r>
              <a:rPr lang="en-US" dirty="0"/>
              <a:t>This map of part of the Northeast region shows consistently earlier snowmelt-related streamflow timing for rivers from 1960 to 2014. Each symbol represents the change for an individual river over the entire period. Changes in the timing of snowmelt potentially interfere with the reproduction of many aquatic species</a:t>
            </a:r>
            <a:r>
              <a:rPr lang="en-US" baseline="30000" dirty="0">
                <a:hlinkClick r:id="rId4"/>
              </a:rPr>
              <a:t>113</a:t>
            </a:r>
            <a:r>
              <a:rPr lang="en-US" dirty="0"/>
              <a:t> and impact water-supply reservoir management because of higher winter flows and lower spring flows.</a:t>
            </a:r>
            <a:r>
              <a:rPr lang="en-US" baseline="30000" dirty="0">
                <a:hlinkClick r:id="rId5"/>
              </a:rPr>
              <a:t>114</a:t>
            </a:r>
            <a:r>
              <a:rPr lang="en-US" dirty="0"/>
              <a:t> The timing of snowmelt-related streamflow in the Northeast is sensitive to small changes in air temperature. The average winter–spring air temperature increase of 1.67°F in the Northeast from 1940 to 2014 is thought to be the cause of average earlier streamflow timing of 7.7 days.</a:t>
            </a:r>
            <a:r>
              <a:rPr lang="en-US" baseline="30000" dirty="0">
                <a:hlinkClick r:id="rId6"/>
              </a:rPr>
              <a:t>112</a:t>
            </a:r>
            <a:r>
              <a:rPr lang="en-US" dirty="0"/>
              <a:t> The timing of snowmelt-related streamflow is a valuable long-term indicator of winter–spring changes in the Northeast. </a:t>
            </a:r>
            <a:r>
              <a:rPr lang="en-US" i="1" dirty="0"/>
              <a:t>Source: adapted from Dudley et al. 2017;</a:t>
            </a:r>
            <a:r>
              <a:rPr lang="en-US" i="1" baseline="30000" dirty="0">
                <a:hlinkClick r:id="rId6"/>
              </a:rPr>
              <a:t>112</a:t>
            </a:r>
            <a:r>
              <a:rPr lang="en-US" i="1" dirty="0"/>
              <a:t> Digital Elevation Model CGIAR–CSI (CGIAR Consortium for Spatial Information). Reprinted with permission from Elsevier.</a:t>
            </a:r>
          </a:p>
        </p:txBody>
      </p:sp>
      <p:sp>
        <p:nvSpPr>
          <p:cNvPr id="5" name="Text Placeholder 4">
            <a:extLst>
              <a:ext uri="{FF2B5EF4-FFF2-40B4-BE49-F238E27FC236}">
                <a16:creationId xmlns:a16="http://schemas.microsoft.com/office/drawing/2014/main" id="{9DC0FDEB-ED8C-FF4B-9E82-1C138420C26C}"/>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422685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1183B0F-4617-B045-858A-90AB04C587B6}"/>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659792" y="457200"/>
            <a:ext cx="3085142" cy="5403850"/>
          </a:xfrm>
        </p:spPr>
      </p:pic>
      <p:sp>
        <p:nvSpPr>
          <p:cNvPr id="3" name="Title 2">
            <a:extLst>
              <a:ext uri="{FF2B5EF4-FFF2-40B4-BE49-F238E27FC236}">
                <a16:creationId xmlns:a16="http://schemas.microsoft.com/office/drawing/2014/main" id="{9AE9D1CC-BD34-C149-8E20-AC062ECA856B}"/>
              </a:ext>
            </a:extLst>
          </p:cNvPr>
          <p:cNvSpPr>
            <a:spLocks noGrp="1"/>
          </p:cNvSpPr>
          <p:nvPr>
            <p:ph type="title"/>
          </p:nvPr>
        </p:nvSpPr>
        <p:spPr/>
        <p:txBody>
          <a:bodyPr/>
          <a:lstStyle/>
          <a:p>
            <a:r>
              <a:rPr lang="en-US" dirty="0"/>
              <a:t>Fig. 18.3: Lengthening of the Freeze-Free Period</a:t>
            </a:r>
          </a:p>
        </p:txBody>
      </p:sp>
      <p:sp>
        <p:nvSpPr>
          <p:cNvPr id="4" name="Text Placeholder 3">
            <a:extLst>
              <a:ext uri="{FF2B5EF4-FFF2-40B4-BE49-F238E27FC236}">
                <a16:creationId xmlns:a16="http://schemas.microsoft.com/office/drawing/2014/main" id="{8C45EDB0-73A3-0043-BC94-704AB3F14ABC}"/>
              </a:ext>
            </a:extLst>
          </p:cNvPr>
          <p:cNvSpPr>
            <a:spLocks noGrp="1"/>
          </p:cNvSpPr>
          <p:nvPr>
            <p:ph type="body" sz="half" idx="2"/>
          </p:nvPr>
        </p:nvSpPr>
        <p:spPr/>
        <p:txBody>
          <a:bodyPr>
            <a:normAutofit fontScale="77500" lnSpcReduction="20000"/>
          </a:bodyPr>
          <a:lstStyle/>
          <a:p>
            <a:r>
              <a:rPr lang="en-US" dirty="0"/>
              <a:t>These maps show projected shifts in the date of the last spring freeze (left column) and the date of the first fall freeze (right column) for the middle of the century (as compared to 1979–2008) under the lower scenario (RCP4.5; top row) and the higher scenario (RCP8.5; middle row). The bottom row shows the shift in these dates for the end of the century under the higher scenario. By the middle of the century, the freeze-free period across much of the Northeast is expected to lengthen by as much as two weeks under the lower scenario and by two to three weeks under the higher scenario. By the end of the century, the freeze-free period is expected to increase by at least three weeks over most of the region. </a:t>
            </a:r>
            <a:r>
              <a:rPr lang="en-US" i="1" dirty="0"/>
              <a:t>Source: adapted from Wolfe et al. 2018.</a:t>
            </a:r>
            <a:r>
              <a:rPr lang="en-US" i="1" baseline="30000" dirty="0">
                <a:hlinkClick r:id="rId4"/>
              </a:rPr>
              <a:t>35</a:t>
            </a:r>
            <a:endParaRPr lang="en-US" i="1" baseline="30000" dirty="0"/>
          </a:p>
        </p:txBody>
      </p:sp>
      <p:sp>
        <p:nvSpPr>
          <p:cNvPr id="5" name="Text Placeholder 4">
            <a:extLst>
              <a:ext uri="{FF2B5EF4-FFF2-40B4-BE49-F238E27FC236}">
                <a16:creationId xmlns:a16="http://schemas.microsoft.com/office/drawing/2014/main" id="{A4D9DD96-27CB-534C-BECA-42594F374D96}"/>
              </a:ext>
            </a:extLst>
          </p:cNvPr>
          <p:cNvSpPr>
            <a:spLocks noGrp="1"/>
          </p:cNvSpPr>
          <p:nvPr>
            <p:ph type="body" sz="quarter" idx="12"/>
          </p:nvPr>
        </p:nvSpPr>
        <p:spPr/>
        <p:txBody>
          <a:bodyPr/>
          <a:lstStyle/>
          <a:p>
            <a:r>
              <a:rPr lang="en-US" dirty="0"/>
              <a:t>Ch. 18 | Northeast</a:t>
            </a:r>
          </a:p>
        </p:txBody>
      </p:sp>
    </p:spTree>
    <p:extLst>
      <p:ext uri="{BB962C8B-B14F-4D97-AF65-F5344CB8AC3E}">
        <p14:creationId xmlns:p14="http://schemas.microsoft.com/office/powerpoint/2010/main" val="11529906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ED8E69-ABC5-4EB1-99E0-16E1F2408FD1}" vid="{B7A1E1AC-D49D-446D-B6E3-C49C93411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3002</Words>
  <Application>Microsoft Macintosh PowerPoint</Application>
  <PresentationFormat>On-screen Show (4:3)</PresentationFormat>
  <Paragraphs>127</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Fig. 18.1: Population Density</vt:lpstr>
      <vt:lpstr>Fig. 18.2: Historical Changes in the Timing of Snowmelt-Related Streamflow</vt:lpstr>
      <vt:lpstr>Fig. 18.3: Lengthening of the Freeze-Free Period</vt:lpstr>
      <vt:lpstr>Fig. 18.4: Change in Sea Surface Temperature on the Northeast Continental Shelf</vt:lpstr>
      <vt:lpstr>Fig. 18.5: Ocean Heat Wave of 2012</vt:lpstr>
      <vt:lpstr>Fig. 18.6: Changes in Distribution and Abundance of Marine Species</vt:lpstr>
      <vt:lpstr>Fig 18.7: Coastal Impacts of Climate Change</vt:lpstr>
      <vt:lpstr>Fig 18.8: Wetland Encroachment on Forested Areas</vt:lpstr>
      <vt:lpstr>Fig 18.9: King Tide Flooding in Annapolis, Maryland</vt:lpstr>
      <vt:lpstr>Fig 18.10: Subway Air Vent Flood Protection</vt:lpstr>
      <vt:lpstr>Fig. 18.11: Observed and Projected Impacts of Excess Heat on Emergency Room Visits in Rhode Island</vt:lpstr>
      <vt:lpstr>Fig. 18.12: District of Columbia Water and Sewer Authority’s Clean Rivers Project</vt:lpstr>
      <vt:lpstr>Fig. 18.13: Impacts of Flooding in West Virginia</vt:lpstr>
      <vt:lpstr>Fig 18.14: Plover Case Study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Chris</dc:creator>
  <cp:lastModifiedBy>Microsoft Office User</cp:lastModifiedBy>
  <cp:revision>30</cp:revision>
  <dcterms:created xsi:type="dcterms:W3CDTF">2018-11-14T15:34:02Z</dcterms:created>
  <dcterms:modified xsi:type="dcterms:W3CDTF">2019-09-12T17:27:53Z</dcterms:modified>
</cp:coreProperties>
</file>