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5"/>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eves, Katie" initials="RK" lastIdx="2" clrIdx="0">
    <p:extLst>
      <p:ext uri="{19B8F6BF-5375-455C-9EA6-DF929625EA0E}">
        <p15:presenceInfo xmlns:p15="http://schemas.microsoft.com/office/powerpoint/2012/main" userId="S-1-5-21-2338163137-2684688362-157462135-721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2655"/>
    <a:srgbClr val="3D88A8"/>
    <a:srgbClr val="6D5B97"/>
    <a:srgbClr val="102268"/>
    <a:srgbClr val="096BA3"/>
    <a:srgbClr val="0F9EFB"/>
    <a:srgbClr val="385623"/>
    <a:srgbClr val="3D88A7"/>
    <a:srgbClr val="C79C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16" autoAdjust="0"/>
    <p:restoredTop sz="84475"/>
  </p:normalViewPr>
  <p:slideViewPr>
    <p:cSldViewPr snapToGrid="0" snapToObjects="1" showGuides="1">
      <p:cViewPr varScale="1">
        <p:scale>
          <a:sx n="90" d="100"/>
          <a:sy n="90" d="100"/>
        </p:scale>
        <p:origin x="1760"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8D1000-D3B8-D440-8861-CD99BA79407E}" type="datetimeFigureOut">
              <a:rPr lang="en-US" smtClean="0"/>
              <a:t>11/20/18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CE6CB7-542C-0A40-A1D9-CA6EADA0C63B}" type="slidenum">
              <a:rPr lang="en-US" smtClean="0"/>
              <a:t>‹#›</a:t>
            </a:fld>
            <a:endParaRPr lang="en-US"/>
          </a:p>
        </p:txBody>
      </p:sp>
    </p:spTree>
    <p:extLst>
      <p:ext uri="{BB962C8B-B14F-4D97-AF65-F5344CB8AC3E}">
        <p14:creationId xmlns:p14="http://schemas.microsoft.com/office/powerpoint/2010/main" val="138875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Kassel, K., A. Melton, and R.M. Morrison, 2017: Selected Charts from Ag and Food Statistics: Charting the Essentials. AP-078. USDA Economic Research Service, Washington, DC, 27 pp. https://</a:t>
            </a:r>
            <a:r>
              <a:rPr lang="en-US" dirty="0" err="1"/>
              <a:t>www.ers.usda.gov</a:t>
            </a:r>
            <a:r>
              <a:rPr lang="en-US" dirty="0"/>
              <a:t>/</a:t>
            </a:r>
            <a:r>
              <a:rPr lang="en-US" dirty="0" err="1"/>
              <a:t>webdocs</a:t>
            </a:r>
            <a:r>
              <a:rPr lang="en-US" dirty="0"/>
              <a:t>/publications/85463/ap-078.pdf?v=43025</a:t>
            </a:r>
          </a:p>
        </p:txBody>
      </p:sp>
      <p:sp>
        <p:nvSpPr>
          <p:cNvPr id="4" name="Slide Number Placeholder 3"/>
          <p:cNvSpPr>
            <a:spLocks noGrp="1"/>
          </p:cNvSpPr>
          <p:nvPr>
            <p:ph type="sldNum" sz="quarter" idx="5"/>
          </p:nvPr>
        </p:nvSpPr>
        <p:spPr/>
        <p:txBody>
          <a:bodyPr/>
          <a:lstStyle/>
          <a:p>
            <a:fld id="{E8CE6CB7-542C-0A40-A1D9-CA6EADA0C63B}" type="slidenum">
              <a:rPr lang="en-US" smtClean="0"/>
              <a:t>6</a:t>
            </a:fld>
            <a:endParaRPr lang="en-US"/>
          </a:p>
        </p:txBody>
      </p:sp>
    </p:spTree>
    <p:extLst>
      <p:ext uri="{BB962C8B-B14F-4D97-AF65-F5344CB8AC3E}">
        <p14:creationId xmlns:p14="http://schemas.microsoft.com/office/powerpoint/2010/main" val="3165974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a:t>
            </a:r>
            <a:r>
              <a:rPr lang="en-US" sz="1200" kern="1200" dirty="0">
                <a:solidFill>
                  <a:schemeClr val="tx1"/>
                </a:solidFill>
                <a:effectLst/>
                <a:latin typeface="+mn-lt"/>
                <a:ea typeface="+mn-ea"/>
                <a:cs typeface="+mn-cs"/>
              </a:rPr>
              <a:t>ERS, 2018: Nonmetro Population Change, 2010- 17 [chart]. USDA Economic Research Service (ERS), Washington, DC. https://</a:t>
            </a:r>
            <a:r>
              <a:rPr lang="en-US" sz="1200" kern="1200" dirty="0" err="1">
                <a:solidFill>
                  <a:schemeClr val="tx1"/>
                </a:solidFill>
                <a:effectLst/>
                <a:latin typeface="+mn-lt"/>
                <a:ea typeface="+mn-ea"/>
                <a:cs typeface="+mn-cs"/>
              </a:rPr>
              <a:t>www.ers.usda.gov</a:t>
            </a:r>
            <a:r>
              <a:rPr lang="en-US" sz="1200" kern="1200" dirty="0">
                <a:solidFill>
                  <a:schemeClr val="tx1"/>
                </a:solidFill>
                <a:effectLst/>
                <a:latin typeface="+mn-lt"/>
                <a:ea typeface="+mn-ea"/>
                <a:cs typeface="+mn-cs"/>
              </a:rPr>
              <a:t>/data-products/chart-gallery/gallery/chart-detail/?</a:t>
            </a:r>
            <a:r>
              <a:rPr lang="en-US" sz="1200" kern="1200" dirty="0" err="1">
                <a:solidFill>
                  <a:schemeClr val="tx1"/>
                </a:solidFill>
                <a:effectLst/>
                <a:latin typeface="+mn-lt"/>
                <a:ea typeface="+mn-ea"/>
                <a:cs typeface="+mn-cs"/>
              </a:rPr>
              <a:t>chartId</a:t>
            </a:r>
            <a:r>
              <a:rPr lang="en-US" sz="1200" kern="1200" dirty="0">
                <a:solidFill>
                  <a:schemeClr val="tx1"/>
                </a:solidFill>
                <a:effectLst/>
                <a:latin typeface="+mn-lt"/>
                <a:ea typeface="+mn-ea"/>
                <a:cs typeface="+mn-cs"/>
              </a:rPr>
              <a:t>=60121</a:t>
            </a:r>
            <a:endParaRPr lang="en-US" dirty="0"/>
          </a:p>
          <a:p>
            <a:endParaRPr lang="en-US" dirty="0"/>
          </a:p>
          <a:p>
            <a:r>
              <a:rPr lang="en-US" dirty="0"/>
              <a:t>3: ERS, 2017: Nonmetro County Poverty Rates, 2011-2015 Average [chart]. USDA Economic Research Service (ERS), Washington, DC. https://</a:t>
            </a:r>
            <a:r>
              <a:rPr lang="en-US" dirty="0" err="1"/>
              <a:t>www.ers.usda.gov</a:t>
            </a:r>
            <a:r>
              <a:rPr lang="en-US" dirty="0"/>
              <a:t>/data-products/chart-gallery/gallery/chart-detail/?</a:t>
            </a:r>
            <a:r>
              <a:rPr lang="en-US" dirty="0" err="1"/>
              <a:t>chartId</a:t>
            </a:r>
            <a:r>
              <a:rPr lang="en-US" dirty="0"/>
              <a:t>=82280</a:t>
            </a:r>
          </a:p>
        </p:txBody>
      </p:sp>
      <p:sp>
        <p:nvSpPr>
          <p:cNvPr id="4" name="Slide Number Placeholder 3"/>
          <p:cNvSpPr>
            <a:spLocks noGrp="1"/>
          </p:cNvSpPr>
          <p:nvPr>
            <p:ph type="sldNum" sz="quarter" idx="5"/>
          </p:nvPr>
        </p:nvSpPr>
        <p:spPr/>
        <p:txBody>
          <a:bodyPr/>
          <a:lstStyle/>
          <a:p>
            <a:fld id="{E8CE6CB7-542C-0A40-A1D9-CA6EADA0C63B}" type="slidenum">
              <a:rPr lang="en-US" smtClean="0"/>
              <a:t>7</a:t>
            </a:fld>
            <a:endParaRPr lang="en-US"/>
          </a:p>
        </p:txBody>
      </p:sp>
    </p:spTree>
    <p:extLst>
      <p:ext uri="{BB962C8B-B14F-4D97-AF65-F5344CB8AC3E}">
        <p14:creationId xmlns:p14="http://schemas.microsoft.com/office/powerpoint/2010/main" val="3229905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163: McGuire, V.L., 2017: Water-Level and Recoverable Water in Storage Changes, High Plains Aquifer, Predevelopment to 2015 and 2013–15. 2017-5040, Scientific Investigations Report 2017-5040. U. S. Geological Survey, Reston, VA, 24 pp. http://</a:t>
            </a:r>
            <a:r>
              <a:rPr lang="en-US" dirty="0" err="1"/>
              <a:t>dx.doi.org</a:t>
            </a:r>
            <a:r>
              <a:rPr lang="en-US" dirty="0"/>
              <a:t>/10.3133/sir20175040</a:t>
            </a:r>
          </a:p>
        </p:txBody>
      </p:sp>
      <p:sp>
        <p:nvSpPr>
          <p:cNvPr id="4" name="Slide Number Placeholder 3"/>
          <p:cNvSpPr>
            <a:spLocks noGrp="1"/>
          </p:cNvSpPr>
          <p:nvPr>
            <p:ph type="sldNum" sz="quarter" idx="5"/>
          </p:nvPr>
        </p:nvSpPr>
        <p:spPr/>
        <p:txBody>
          <a:bodyPr/>
          <a:lstStyle/>
          <a:p>
            <a:fld id="{E8CE6CB7-542C-0A40-A1D9-CA6EADA0C63B}" type="slidenum">
              <a:rPr lang="en-US" smtClean="0"/>
              <a:t>8</a:t>
            </a:fld>
            <a:endParaRPr lang="en-US"/>
          </a:p>
        </p:txBody>
      </p:sp>
    </p:spTree>
    <p:extLst>
      <p:ext uri="{BB962C8B-B14F-4D97-AF65-F5344CB8AC3E}">
        <p14:creationId xmlns:p14="http://schemas.microsoft.com/office/powerpoint/2010/main" val="1059844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171:</a:t>
            </a:r>
            <a:r>
              <a:rPr lang="en-US" sz="1200" kern="1200" dirty="0">
                <a:solidFill>
                  <a:schemeClr val="tx1"/>
                </a:solidFill>
                <a:effectLst/>
                <a:latin typeface="+mn-lt"/>
                <a:ea typeface="+mn-ea"/>
                <a:cs typeface="+mn-cs"/>
              </a:rPr>
              <a:t> EPA, 2016: Climate Change Indicators: Heavy Precipitation. U.S. Environmental Protection Agency (EPA). </a:t>
            </a:r>
            <a:r>
              <a:rPr lang="en-US" sz="1200" u="sng" kern="1200" dirty="0">
                <a:solidFill>
                  <a:schemeClr val="tx1"/>
                </a:solidFill>
                <a:effectLst/>
                <a:latin typeface="+mn-lt"/>
                <a:ea typeface="+mn-ea"/>
                <a:cs typeface="+mn-cs"/>
              </a:rPr>
              <a:t>https://</a:t>
            </a:r>
            <a:r>
              <a:rPr lang="en-US" sz="1200" u="sng" kern="1200" dirty="0" err="1">
                <a:solidFill>
                  <a:schemeClr val="tx1"/>
                </a:solidFill>
                <a:effectLst/>
                <a:latin typeface="+mn-lt"/>
                <a:ea typeface="+mn-ea"/>
                <a:cs typeface="+mn-cs"/>
              </a:rPr>
              <a:t>www.epa.gov</a:t>
            </a:r>
            <a:r>
              <a:rPr lang="en-US" sz="1200" u="sng" kern="1200" dirty="0">
                <a:solidFill>
                  <a:schemeClr val="tx1"/>
                </a:solidFill>
                <a:effectLst/>
                <a:latin typeface="+mn-lt"/>
                <a:ea typeface="+mn-ea"/>
                <a:cs typeface="+mn-cs"/>
              </a:rPr>
              <a:t>/climate-indicators/climate-change-indicators-heavy-precipitation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8CE6CB7-542C-0A40-A1D9-CA6EADA0C63B}" type="slidenum">
              <a:rPr lang="en-US" smtClean="0"/>
              <a:t>9</a:t>
            </a:fld>
            <a:endParaRPr lang="en-US"/>
          </a:p>
        </p:txBody>
      </p:sp>
    </p:spTree>
    <p:extLst>
      <p:ext uri="{BB962C8B-B14F-4D97-AF65-F5344CB8AC3E}">
        <p14:creationId xmlns:p14="http://schemas.microsoft.com/office/powerpoint/2010/main" val="427500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83:</a:t>
            </a:r>
            <a:r>
              <a:rPr lang="en-US" sz="1200" kern="1200" dirty="0">
                <a:solidFill>
                  <a:schemeClr val="tx1"/>
                </a:solidFill>
                <a:effectLst/>
                <a:latin typeface="+mn-lt"/>
                <a:ea typeface="+mn-ea"/>
                <a:cs typeface="+mn-cs"/>
              </a:rPr>
              <a:t> Key, N., S. </a:t>
            </a:r>
            <a:r>
              <a:rPr lang="en-US" sz="1200" kern="1200" dirty="0" err="1">
                <a:solidFill>
                  <a:schemeClr val="tx1"/>
                </a:solidFill>
                <a:effectLst/>
                <a:latin typeface="+mn-lt"/>
                <a:ea typeface="+mn-ea"/>
                <a:cs typeface="+mn-cs"/>
              </a:rPr>
              <a:t>Sneeringer</a:t>
            </a:r>
            <a:r>
              <a:rPr lang="en-US" sz="1200" kern="1200" dirty="0">
                <a:solidFill>
                  <a:schemeClr val="tx1"/>
                </a:solidFill>
                <a:effectLst/>
                <a:latin typeface="+mn-lt"/>
                <a:ea typeface="+mn-ea"/>
                <a:cs typeface="+mn-cs"/>
              </a:rPr>
              <a:t>, and D. Marquardt, 2014: Climate Change, Heat Stress, and U.S. Dairy Production. Economic Research Report No. ERR- 175. USDA Economic Research Service, Washington, DC, 45 pp. </a:t>
            </a:r>
            <a:r>
              <a:rPr lang="en-US" sz="1200" u="sng" kern="1200" dirty="0">
                <a:solidFill>
                  <a:schemeClr val="tx1"/>
                </a:solidFill>
                <a:effectLst/>
                <a:latin typeface="+mn-lt"/>
                <a:ea typeface="+mn-ea"/>
                <a:cs typeface="+mn-cs"/>
              </a:rPr>
              <a:t>https://</a:t>
            </a:r>
            <a:r>
              <a:rPr lang="en-US" sz="1200" u="sng" kern="1200" dirty="0" err="1">
                <a:solidFill>
                  <a:schemeClr val="tx1"/>
                </a:solidFill>
                <a:effectLst/>
                <a:latin typeface="+mn-lt"/>
                <a:ea typeface="+mn-ea"/>
                <a:cs typeface="+mn-cs"/>
              </a:rPr>
              <a:t>www.ers.usda.gov</a:t>
            </a:r>
            <a:r>
              <a:rPr lang="en-US" sz="1200" u="sng" kern="1200" dirty="0">
                <a:solidFill>
                  <a:schemeClr val="tx1"/>
                </a:solidFill>
                <a:effectLst/>
                <a:latin typeface="+mn-lt"/>
                <a:ea typeface="+mn-ea"/>
                <a:cs typeface="+mn-cs"/>
              </a:rPr>
              <a:t>/publications/pub-details/?</a:t>
            </a:r>
            <a:r>
              <a:rPr lang="en-US" sz="1200" u="sng" kern="1200" dirty="0" err="1">
                <a:solidFill>
                  <a:schemeClr val="tx1"/>
                </a:solidFill>
                <a:effectLst/>
                <a:latin typeface="+mn-lt"/>
                <a:ea typeface="+mn-ea"/>
                <a:cs typeface="+mn-cs"/>
              </a:rPr>
              <a:t>pubid</a:t>
            </a:r>
            <a:r>
              <a:rPr lang="en-US" sz="1200" u="sng" kern="1200" dirty="0">
                <a:solidFill>
                  <a:schemeClr val="tx1"/>
                </a:solidFill>
                <a:effectLst/>
                <a:latin typeface="+mn-lt"/>
                <a:ea typeface="+mn-ea"/>
                <a:cs typeface="+mn-cs"/>
              </a:rPr>
              <a:t>=45282</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8CE6CB7-542C-0A40-A1D9-CA6EADA0C63B}" type="slidenum">
              <a:rPr lang="en-US" smtClean="0"/>
              <a:t>10</a:t>
            </a:fld>
            <a:endParaRPr lang="en-US"/>
          </a:p>
        </p:txBody>
      </p:sp>
    </p:spTree>
    <p:extLst>
      <p:ext uri="{BB962C8B-B14F-4D97-AF65-F5344CB8AC3E}">
        <p14:creationId xmlns:p14="http://schemas.microsoft.com/office/powerpoint/2010/main" val="204829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CA814D6-62CF-A848-A324-10AD242EF36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 name="Subtitle 2"/>
          <p:cNvSpPr>
            <a:spLocks noGrp="1"/>
          </p:cNvSpPr>
          <p:nvPr>
            <p:ph type="subTitle" idx="1" hasCustomPrompt="1"/>
          </p:nvPr>
        </p:nvSpPr>
        <p:spPr>
          <a:xfrm>
            <a:off x="308113" y="2919060"/>
            <a:ext cx="6858000" cy="1655762"/>
          </a:xfrm>
        </p:spPr>
        <p:txBody>
          <a:bodyPr>
            <a:normAutofit/>
          </a:bodyPr>
          <a:lstStyle>
            <a:lvl1pPr marL="0" indent="0" algn="l">
              <a:buNone/>
              <a:defRPr sz="1800">
                <a:solidFill>
                  <a:schemeClr val="bg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enter Presenter’s Name</a:t>
            </a:r>
          </a:p>
          <a:p>
            <a:r>
              <a:rPr lang="en-US" i="1" dirty="0"/>
              <a:t>Affiliation</a:t>
            </a:r>
          </a:p>
          <a:p>
            <a:endParaRPr lang="en-US" dirty="0"/>
          </a:p>
          <a:p>
            <a:r>
              <a:rPr lang="en-US" dirty="0"/>
              <a:t>Date</a:t>
            </a:r>
          </a:p>
        </p:txBody>
      </p:sp>
      <p:sp>
        <p:nvSpPr>
          <p:cNvPr id="8" name="Rectangle 7">
            <a:extLst>
              <a:ext uri="{FF2B5EF4-FFF2-40B4-BE49-F238E27FC236}">
                <a16:creationId xmlns:a16="http://schemas.microsoft.com/office/drawing/2014/main" id="{2A530860-5D58-5042-BB93-C7592BB8BF8A}"/>
              </a:ext>
            </a:extLst>
          </p:cNvPr>
          <p:cNvSpPr/>
          <p:nvPr userDrawn="1"/>
        </p:nvSpPr>
        <p:spPr>
          <a:xfrm>
            <a:off x="-1" y="1370346"/>
            <a:ext cx="6705601" cy="1257398"/>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endParaRPr>
          </a:p>
        </p:txBody>
      </p:sp>
      <p:sp>
        <p:nvSpPr>
          <p:cNvPr id="9" name="Rectangle 8">
            <a:extLst>
              <a:ext uri="{FF2B5EF4-FFF2-40B4-BE49-F238E27FC236}">
                <a16:creationId xmlns:a16="http://schemas.microsoft.com/office/drawing/2014/main" id="{ADF11DD2-1B42-084E-8B88-DBD82F4A97D4}"/>
              </a:ext>
            </a:extLst>
          </p:cNvPr>
          <p:cNvSpPr/>
          <p:nvPr userDrawn="1"/>
        </p:nvSpPr>
        <p:spPr>
          <a:xfrm>
            <a:off x="308113" y="1370346"/>
            <a:ext cx="6397487" cy="769441"/>
          </a:xfrm>
          <a:prstGeom prst="rect">
            <a:avLst/>
          </a:prstGeom>
        </p:spPr>
        <p:txBody>
          <a:bodyPr wrap="square">
            <a:spAutoFit/>
          </a:bodyPr>
          <a:lstStyle/>
          <a:p>
            <a:r>
              <a:rPr lang="en-US" sz="2200" b="1" dirty="0">
                <a:solidFill>
                  <a:prstClr val="white"/>
                </a:solidFill>
                <a:cs typeface="Calibri" panose="020F0502020204030204" pitchFamily="34" charset="0"/>
              </a:rPr>
              <a:t>Fourth National Climate Assessment, Vol II — Impacts, Risks, and Adaptation in the United States</a:t>
            </a:r>
          </a:p>
        </p:txBody>
      </p:sp>
      <p:pic>
        <p:nvPicPr>
          <p:cNvPr id="15" name="Picture 14">
            <a:extLst>
              <a:ext uri="{FF2B5EF4-FFF2-40B4-BE49-F238E27FC236}">
                <a16:creationId xmlns:a16="http://schemas.microsoft.com/office/drawing/2014/main" id="{0618150B-E1DF-2F46-98D9-E8DB8E677D42}"/>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7625" y="911861"/>
            <a:ext cx="1841223" cy="345537"/>
          </a:xfrm>
          <a:prstGeom prst="rect">
            <a:avLst/>
          </a:prstGeom>
        </p:spPr>
      </p:pic>
      <p:sp>
        <p:nvSpPr>
          <p:cNvPr id="11" name="Text Placeholder 10"/>
          <p:cNvSpPr>
            <a:spLocks noGrp="1"/>
          </p:cNvSpPr>
          <p:nvPr>
            <p:ph type="body" sz="quarter" idx="15" hasCustomPrompt="1"/>
          </p:nvPr>
        </p:nvSpPr>
        <p:spPr>
          <a:xfrm>
            <a:off x="307975" y="2157399"/>
            <a:ext cx="6070600" cy="384175"/>
          </a:xfrm>
        </p:spPr>
        <p:txBody>
          <a:bodyPr anchor="ctr">
            <a:normAutofit/>
          </a:bodyPr>
          <a:lstStyle>
            <a:lvl1pPr marL="0" indent="0">
              <a:buNone/>
              <a:defRPr sz="1600" b="1" i="1" baseline="0">
                <a:solidFill>
                  <a:schemeClr val="bg1"/>
                </a:solidFill>
              </a:defRPr>
            </a:lvl1pPr>
          </a:lstStyle>
          <a:p>
            <a:pPr lvl="0"/>
            <a:r>
              <a:rPr lang="en-US" dirty="0"/>
              <a:t>Click to enter Chapter # | Chapter Title</a:t>
            </a:r>
          </a:p>
        </p:txBody>
      </p:sp>
    </p:spTree>
    <p:extLst>
      <p:ext uri="{BB962C8B-B14F-4D97-AF65-F5344CB8AC3E}">
        <p14:creationId xmlns:p14="http://schemas.microsoft.com/office/powerpoint/2010/main" val="229024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ey Message">
    <p:spTree>
      <p:nvGrpSpPr>
        <p:cNvPr id="1" name=""/>
        <p:cNvGrpSpPr/>
        <p:nvPr/>
      </p:nvGrpSpPr>
      <p:grpSpPr>
        <a:xfrm>
          <a:off x="0" y="0"/>
          <a:ext cx="0" cy="0"/>
          <a:chOff x="0" y="0"/>
          <a:chExt cx="0" cy="0"/>
        </a:xfrm>
      </p:grpSpPr>
      <p:sp>
        <p:nvSpPr>
          <p:cNvPr id="7" name="Text Placeholder 9"/>
          <p:cNvSpPr>
            <a:spLocks noGrp="1"/>
          </p:cNvSpPr>
          <p:nvPr>
            <p:ph type="body" sz="quarter" idx="10" hasCustomPrompt="1"/>
          </p:nvPr>
        </p:nvSpPr>
        <p:spPr>
          <a:xfrm>
            <a:off x="1074198" y="612043"/>
            <a:ext cx="7441152" cy="804935"/>
          </a:xfrm>
        </p:spPr>
        <p:txBody>
          <a:bodyPr anchor="ctr">
            <a:normAutofit/>
          </a:bodyPr>
          <a:lstStyle>
            <a:lvl1pPr marL="0" indent="0">
              <a:buNone/>
              <a:defRPr sz="4400" baseline="0">
                <a:solidFill>
                  <a:srgbClr val="3D88A8"/>
                </a:solidFill>
                <a:latin typeface="+mj-lt"/>
              </a:defRPr>
            </a:lvl1pPr>
          </a:lstStyle>
          <a:p>
            <a:pPr lvl="0"/>
            <a:r>
              <a:rPr lang="en-US" dirty="0"/>
              <a:t>Click to edit Key Message</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2"/>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2441359"/>
            <a:ext cx="7886700" cy="3735603"/>
          </a:xfrm>
        </p:spPr>
        <p:txBody>
          <a:bodyPr>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Key Message text</a:t>
            </a:r>
          </a:p>
        </p:txBody>
      </p:sp>
      <p:sp>
        <p:nvSpPr>
          <p:cNvPr id="10" name="Text Placeholder 8"/>
          <p:cNvSpPr>
            <a:spLocks noGrp="1"/>
          </p:cNvSpPr>
          <p:nvPr>
            <p:ph type="body" sz="quarter" idx="14" hasCustomPrompt="1"/>
          </p:nvPr>
        </p:nvSpPr>
        <p:spPr>
          <a:xfrm>
            <a:off x="628650" y="1825625"/>
            <a:ext cx="7886700" cy="447058"/>
          </a:xfrm>
        </p:spPr>
        <p:txBody>
          <a:bodyPr/>
          <a:lstStyle>
            <a:lvl1pPr marL="0" indent="0">
              <a:buNone/>
              <a:defRPr sz="2400" b="1" baseline="0">
                <a:solidFill>
                  <a:srgbClr val="3D88A8"/>
                </a:solidFill>
              </a:defRPr>
            </a:lvl1pPr>
          </a:lstStyle>
          <a:p>
            <a:pPr lvl="0"/>
            <a:r>
              <a:rPr lang="en-US" dirty="0"/>
              <a:t>Click to enter Key Message title</a:t>
            </a:r>
          </a:p>
        </p:txBody>
      </p:sp>
    </p:spTree>
    <p:extLst>
      <p:ext uri="{BB962C8B-B14F-4D97-AF65-F5344CB8AC3E}">
        <p14:creationId xmlns:p14="http://schemas.microsoft.com/office/powerpoint/2010/main" val="1051106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7" name="Text Placeholder 9"/>
          <p:cNvSpPr>
            <a:spLocks noGrp="1"/>
          </p:cNvSpPr>
          <p:nvPr>
            <p:ph type="body" sz="quarter" idx="10"/>
          </p:nvPr>
        </p:nvSpPr>
        <p:spPr>
          <a:xfrm>
            <a:off x="1074198" y="612043"/>
            <a:ext cx="7441152" cy="804935"/>
          </a:xfrm>
        </p:spPr>
        <p:txBody>
          <a:bodyPr anchor="ctr">
            <a:normAutofit/>
          </a:bodyPr>
          <a:lstStyle>
            <a:lvl1pPr marL="0" indent="0">
              <a:buNone/>
              <a:defRPr sz="4400">
                <a:solidFill>
                  <a:srgbClr val="3D88A8"/>
                </a:solidFill>
                <a:latin typeface="+mj-lt"/>
              </a:defRPr>
            </a:lvl1pPr>
          </a:lstStyle>
          <a:p>
            <a:pPr lvl="0"/>
            <a:r>
              <a:rPr lang="en-US"/>
              <a:t>Edit Master text styles</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2"/>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1825625"/>
            <a:ext cx="7886700" cy="4351337"/>
          </a:xfrm>
        </p:spPr>
        <p:txBody>
          <a:bodyPr>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text</a:t>
            </a:r>
          </a:p>
        </p:txBody>
      </p:sp>
    </p:spTree>
    <p:extLst>
      <p:ext uri="{BB962C8B-B14F-4D97-AF65-F5344CB8AC3E}">
        <p14:creationId xmlns:p14="http://schemas.microsoft.com/office/powerpoint/2010/main" val="4171887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cknowledgments">
    <p:spTree>
      <p:nvGrpSpPr>
        <p:cNvPr id="1" name=""/>
        <p:cNvGrpSpPr/>
        <p:nvPr/>
      </p:nvGrpSpPr>
      <p:grpSpPr>
        <a:xfrm>
          <a:off x="0" y="0"/>
          <a:ext cx="0" cy="0"/>
          <a:chOff x="0" y="0"/>
          <a:chExt cx="0" cy="0"/>
        </a:xfrm>
      </p:grpSpPr>
      <p:sp>
        <p:nvSpPr>
          <p:cNvPr id="7" name="Text Placeholder 9"/>
          <p:cNvSpPr>
            <a:spLocks noGrp="1"/>
          </p:cNvSpPr>
          <p:nvPr>
            <p:ph type="body" sz="quarter" idx="10"/>
          </p:nvPr>
        </p:nvSpPr>
        <p:spPr>
          <a:xfrm>
            <a:off x="1074198" y="612043"/>
            <a:ext cx="7441152" cy="804935"/>
          </a:xfrm>
        </p:spPr>
        <p:txBody>
          <a:bodyPr anchor="ctr">
            <a:normAutofit/>
          </a:bodyPr>
          <a:lstStyle>
            <a:lvl1pPr marL="0" indent="0">
              <a:buNone/>
              <a:defRPr sz="4400">
                <a:solidFill>
                  <a:srgbClr val="3D88A8"/>
                </a:solidFill>
                <a:latin typeface="+mj-lt"/>
              </a:defRPr>
            </a:lvl1pPr>
          </a:lstStyle>
          <a:p>
            <a:pPr lvl="0"/>
            <a:r>
              <a:rPr lang="en-US"/>
              <a:t>Edit Master text styles</a:t>
            </a:r>
          </a:p>
        </p:txBody>
      </p:sp>
      <p:pic>
        <p:nvPicPr>
          <p:cNvPr id="2" name="Pictur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044"/>
            <a:ext cx="784386" cy="804672"/>
          </a:xfrm>
          <a:prstGeom prst="rect">
            <a:avLst/>
          </a:prstGeom>
        </p:spPr>
      </p:pic>
      <p:sp>
        <p:nvSpPr>
          <p:cNvPr id="8" name="Text Placeholder 7"/>
          <p:cNvSpPr>
            <a:spLocks noGrp="1"/>
          </p:cNvSpPr>
          <p:nvPr>
            <p:ph type="body" sz="quarter" idx="11" hasCustomPrompt="1"/>
          </p:nvPr>
        </p:nvSpPr>
        <p:spPr>
          <a:xfrm>
            <a:off x="207963" y="612116"/>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5"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
        <p:nvSpPr>
          <p:cNvPr id="9" name="Content Placeholder 2"/>
          <p:cNvSpPr>
            <a:spLocks noGrp="1"/>
          </p:cNvSpPr>
          <p:nvPr>
            <p:ph idx="13" hasCustomPrompt="1"/>
          </p:nvPr>
        </p:nvSpPr>
        <p:spPr>
          <a:xfrm>
            <a:off x="628650" y="1825625"/>
            <a:ext cx="7886700" cy="4351337"/>
          </a:xfrm>
        </p:spPr>
        <p:txBody>
          <a:bodyPr numCol="2" spcCol="182880">
            <a:normAutofit/>
          </a:bodyPr>
          <a:lstStyle>
            <a:lvl1pPr marL="0" indent="0">
              <a:lnSpc>
                <a:spcPct val="100000"/>
              </a:lnSpc>
              <a:spcBef>
                <a:spcPts val="0"/>
              </a:spcBef>
              <a:spcAft>
                <a:spcPts val="1200"/>
              </a:spcAft>
              <a:buNone/>
              <a:defRPr sz="2000"/>
            </a:lvl1pPr>
            <a:lvl2pPr marL="457200" indent="0">
              <a:buNone/>
              <a:defRPr sz="2000"/>
            </a:lvl2pPr>
            <a:lvl3pPr>
              <a:defRPr sz="1800"/>
            </a:lvl3pPr>
            <a:lvl4pPr>
              <a:defRPr sz="1600"/>
            </a:lvl4pPr>
            <a:lvl5pPr>
              <a:defRPr sz="1600"/>
            </a:lvl5pPr>
          </a:lstStyle>
          <a:p>
            <a:pPr lvl="0"/>
            <a:r>
              <a:rPr lang="en-US" dirty="0"/>
              <a:t>Click to edit text</a:t>
            </a:r>
          </a:p>
        </p:txBody>
      </p:sp>
    </p:spTree>
    <p:extLst>
      <p:ext uri="{BB962C8B-B14F-4D97-AF65-F5344CB8AC3E}">
        <p14:creationId xmlns:p14="http://schemas.microsoft.com/office/powerpoint/2010/main" val="247472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9"/>
          <p:cNvSpPr>
            <a:spLocks noGrp="1"/>
          </p:cNvSpPr>
          <p:nvPr>
            <p:ph type="body" sz="quarter" idx="10"/>
          </p:nvPr>
        </p:nvSpPr>
        <p:spPr>
          <a:xfrm>
            <a:off x="1074198" y="612648"/>
            <a:ext cx="7441152" cy="804935"/>
          </a:xfrm>
        </p:spPr>
        <p:txBody>
          <a:bodyPr anchor="ctr">
            <a:normAutofit/>
          </a:bodyPr>
          <a:lstStyle>
            <a:lvl1pPr marL="0" indent="0">
              <a:buNone/>
              <a:defRPr sz="4400">
                <a:solidFill>
                  <a:srgbClr val="3D88A8"/>
                </a:solidFill>
                <a:latin typeface="+mj-lt"/>
              </a:defRPr>
            </a:lvl1pPr>
          </a:lstStyle>
          <a:p>
            <a:pPr lvl="0"/>
            <a:r>
              <a:rPr lang="en-US"/>
              <a:t>Edit Master text styles</a:t>
            </a: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7881" y="612648"/>
            <a:ext cx="784386" cy="804672"/>
          </a:xfrm>
          <a:prstGeom prst="rect">
            <a:avLst/>
          </a:prstGeom>
        </p:spPr>
      </p:pic>
      <p:sp>
        <p:nvSpPr>
          <p:cNvPr id="9" name="Text Placeholder 7"/>
          <p:cNvSpPr>
            <a:spLocks noGrp="1"/>
          </p:cNvSpPr>
          <p:nvPr>
            <p:ph type="body" sz="quarter" idx="11" hasCustomPrompt="1"/>
          </p:nvPr>
        </p:nvSpPr>
        <p:spPr>
          <a:xfrm>
            <a:off x="207963" y="612648"/>
            <a:ext cx="784225" cy="804862"/>
          </a:xfrm>
        </p:spPr>
        <p:txBody>
          <a:bodyPr anchor="ctr">
            <a:normAutofit/>
          </a:bodyPr>
          <a:lstStyle>
            <a:lvl1pPr marL="0" indent="0" algn="ctr">
              <a:buNone/>
              <a:defRPr sz="4000" b="0">
                <a:solidFill>
                  <a:schemeClr val="bg1"/>
                </a:solidFill>
              </a:defRPr>
            </a:lvl1pPr>
          </a:lstStyle>
          <a:p>
            <a:pPr lvl="0"/>
            <a:r>
              <a:rPr lang="en-US" dirty="0"/>
              <a:t>#</a:t>
            </a:r>
          </a:p>
        </p:txBody>
      </p:sp>
      <p:sp>
        <p:nvSpPr>
          <p:cNvPr id="11"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301666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9" name="Content Placeholder 8"/>
          <p:cNvSpPr>
            <a:spLocks noGrp="1"/>
          </p:cNvSpPr>
          <p:nvPr>
            <p:ph sz="quarter" idx="10"/>
          </p:nvPr>
        </p:nvSpPr>
        <p:spPr>
          <a:xfrm>
            <a:off x="3887391" y="457200"/>
            <a:ext cx="4629150" cy="5403851"/>
          </a:xfrm>
        </p:spPr>
        <p:txBody>
          <a:bodyPr anchor="t"/>
          <a:lstStyle>
            <a:lvl1pPr marL="0" indent="0" algn="l">
              <a:buNone/>
              <a:defRPr>
                <a:solidFill>
                  <a:schemeClr val="bg1"/>
                </a:solidFill>
              </a:defRPr>
            </a:lvl1pPr>
          </a:lstStyle>
          <a:p>
            <a:pPr lvl="0"/>
            <a:r>
              <a:rPr lang="en-US"/>
              <a:t>Edit Master text styles</a:t>
            </a:r>
          </a:p>
        </p:txBody>
      </p:sp>
      <p:sp>
        <p:nvSpPr>
          <p:cNvPr id="2" name="Title 1"/>
          <p:cNvSpPr>
            <a:spLocks noGrp="1"/>
          </p:cNvSpPr>
          <p:nvPr>
            <p:ph type="title" hasCustomPrompt="1"/>
          </p:nvPr>
        </p:nvSpPr>
        <p:spPr>
          <a:xfrm>
            <a:off x="629841" y="457200"/>
            <a:ext cx="2949178" cy="1600200"/>
          </a:xfrm>
          <a:solidFill>
            <a:srgbClr val="3D88A8"/>
          </a:solidFill>
          <a:ln w="19050">
            <a:solidFill>
              <a:srgbClr val="3D88A8"/>
            </a:solidFill>
          </a:ln>
        </p:spPr>
        <p:txBody>
          <a:bodyPr anchor="b">
            <a:normAutofit/>
          </a:bodyPr>
          <a:lstStyle>
            <a:lvl1pPr>
              <a:defRPr sz="2400" b="1" baseline="0">
                <a:solidFill>
                  <a:schemeClr val="bg1"/>
                </a:solidFill>
                <a:latin typeface="+mn-lt"/>
              </a:defRPr>
            </a:lvl1pPr>
          </a:lstStyle>
          <a:p>
            <a:r>
              <a:rPr lang="en-US" dirty="0"/>
              <a:t>Click to edit figure title</a:t>
            </a:r>
          </a:p>
        </p:txBody>
      </p:sp>
      <p:sp>
        <p:nvSpPr>
          <p:cNvPr id="4" name="Text Placeholder 3"/>
          <p:cNvSpPr>
            <a:spLocks noGrp="1"/>
          </p:cNvSpPr>
          <p:nvPr>
            <p:ph type="body" sz="half" idx="2" hasCustomPrompt="1"/>
          </p:nvPr>
        </p:nvSpPr>
        <p:spPr>
          <a:xfrm>
            <a:off x="629841" y="2057400"/>
            <a:ext cx="2949178" cy="3811588"/>
          </a:xfrm>
          <a:ln w="19050">
            <a:solidFill>
              <a:srgbClr val="3D88A8"/>
            </a:solidFill>
          </a:ln>
        </p:spPr>
        <p:txBody>
          <a:bodyPr/>
          <a:lstStyle>
            <a:lvl1pPr marL="0" indent="0">
              <a:lnSpc>
                <a:spcPct val="100000"/>
              </a:lnSpc>
              <a:spcBef>
                <a:spcPts val="0"/>
              </a:spcBef>
              <a:spcAft>
                <a:spcPts val="6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Caption</a:t>
            </a:r>
          </a:p>
        </p:txBody>
      </p:sp>
      <p:sp>
        <p:nvSpPr>
          <p:cNvPr id="6"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252237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orizontal Picture with Caption">
    <p:spTree>
      <p:nvGrpSpPr>
        <p:cNvPr id="1" name=""/>
        <p:cNvGrpSpPr/>
        <p:nvPr/>
      </p:nvGrpSpPr>
      <p:grpSpPr>
        <a:xfrm>
          <a:off x="0" y="0"/>
          <a:ext cx="0" cy="0"/>
          <a:chOff x="0" y="0"/>
          <a:chExt cx="0" cy="0"/>
        </a:xfrm>
      </p:grpSpPr>
      <p:sp>
        <p:nvSpPr>
          <p:cNvPr id="9" name="Content Placeholder 8"/>
          <p:cNvSpPr>
            <a:spLocks noGrp="1"/>
          </p:cNvSpPr>
          <p:nvPr>
            <p:ph sz="quarter" idx="10"/>
          </p:nvPr>
        </p:nvSpPr>
        <p:spPr>
          <a:xfrm>
            <a:off x="629841" y="457201"/>
            <a:ext cx="7886700" cy="3013968"/>
          </a:xfrm>
        </p:spPr>
        <p:txBody>
          <a:bodyPr anchor="t"/>
          <a:lstStyle>
            <a:lvl1pPr marL="0" indent="0" algn="l">
              <a:buNone/>
              <a:defRPr>
                <a:solidFill>
                  <a:schemeClr val="bg1"/>
                </a:solidFill>
              </a:defRPr>
            </a:lvl1pPr>
          </a:lstStyle>
          <a:p>
            <a:pPr lvl="0"/>
            <a:r>
              <a:rPr lang="en-US"/>
              <a:t>Edit Master text styles</a:t>
            </a:r>
          </a:p>
        </p:txBody>
      </p:sp>
      <p:sp>
        <p:nvSpPr>
          <p:cNvPr id="2" name="Title 1"/>
          <p:cNvSpPr>
            <a:spLocks noGrp="1"/>
          </p:cNvSpPr>
          <p:nvPr>
            <p:ph type="title" hasCustomPrompt="1"/>
          </p:nvPr>
        </p:nvSpPr>
        <p:spPr>
          <a:xfrm>
            <a:off x="629841" y="3586578"/>
            <a:ext cx="7886700" cy="772357"/>
          </a:xfrm>
          <a:solidFill>
            <a:srgbClr val="3D88A8"/>
          </a:solidFill>
          <a:ln w="19050">
            <a:solidFill>
              <a:srgbClr val="3D88A8"/>
            </a:solidFill>
          </a:ln>
        </p:spPr>
        <p:txBody>
          <a:bodyPr anchor="b">
            <a:normAutofit/>
          </a:bodyPr>
          <a:lstStyle>
            <a:lvl1pPr>
              <a:defRPr sz="2400" b="1" baseline="0">
                <a:solidFill>
                  <a:schemeClr val="bg1"/>
                </a:solidFill>
                <a:latin typeface="+mn-lt"/>
              </a:defRPr>
            </a:lvl1pPr>
          </a:lstStyle>
          <a:p>
            <a:r>
              <a:rPr lang="en-US" dirty="0"/>
              <a:t>Click to edit figure title</a:t>
            </a:r>
          </a:p>
        </p:txBody>
      </p:sp>
      <p:sp>
        <p:nvSpPr>
          <p:cNvPr id="4" name="Text Placeholder 3"/>
          <p:cNvSpPr>
            <a:spLocks noGrp="1"/>
          </p:cNvSpPr>
          <p:nvPr>
            <p:ph type="body" sz="half" idx="2" hasCustomPrompt="1"/>
          </p:nvPr>
        </p:nvSpPr>
        <p:spPr>
          <a:xfrm>
            <a:off x="629841" y="4358936"/>
            <a:ext cx="7886700" cy="1510052"/>
          </a:xfrm>
          <a:ln w="19050">
            <a:solidFill>
              <a:srgbClr val="3D88A8"/>
            </a:solidFill>
          </a:ln>
        </p:spPr>
        <p:txBody>
          <a:bodyPr/>
          <a:lstStyle>
            <a:lvl1pPr marL="0" indent="0">
              <a:lnSpc>
                <a:spcPct val="100000"/>
              </a:lnSpc>
              <a:spcBef>
                <a:spcPts val="0"/>
              </a:spcBef>
              <a:spcAft>
                <a:spcPts val="6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Caption</a:t>
            </a:r>
          </a:p>
        </p:txBody>
      </p:sp>
      <p:sp>
        <p:nvSpPr>
          <p:cNvPr id="6" name="Text Placeholder 4"/>
          <p:cNvSpPr>
            <a:spLocks noGrp="1"/>
          </p:cNvSpPr>
          <p:nvPr>
            <p:ph type="body" sz="quarter" idx="12" hasCustomPrompt="1"/>
          </p:nvPr>
        </p:nvSpPr>
        <p:spPr>
          <a:xfrm>
            <a:off x="207963" y="61913"/>
            <a:ext cx="8714095" cy="284162"/>
          </a:xfrm>
        </p:spPr>
        <p:txBody>
          <a:bodyPr anchor="ctr">
            <a:noAutofit/>
          </a:bodyPr>
          <a:lstStyle>
            <a:lvl1pPr marL="0" indent="0" algn="r">
              <a:buNone/>
              <a:defRPr sz="1400" b="1" baseline="0">
                <a:solidFill>
                  <a:schemeClr val="bg1">
                    <a:lumMod val="50000"/>
                  </a:schemeClr>
                </a:solidFill>
              </a:defRPr>
            </a:lvl1pPr>
          </a:lstStyle>
          <a:p>
            <a:pPr lvl="0"/>
            <a:r>
              <a:rPr lang="en-US" dirty="0"/>
              <a:t>Click to enter chapter # and title</a:t>
            </a:r>
          </a:p>
        </p:txBody>
      </p:sp>
    </p:spTree>
    <p:extLst>
      <p:ext uri="{BB962C8B-B14F-4D97-AF65-F5344CB8AC3E}">
        <p14:creationId xmlns:p14="http://schemas.microsoft.com/office/powerpoint/2010/main" val="4120928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A530860-5D58-5042-BB93-C7592BB8BF8A}"/>
              </a:ext>
            </a:extLst>
          </p:cNvPr>
          <p:cNvSpPr/>
          <p:nvPr userDrawn="1"/>
        </p:nvSpPr>
        <p:spPr>
          <a:xfrm>
            <a:off x="0" y="0"/>
            <a:ext cx="9144000" cy="6858000"/>
          </a:xfrm>
          <a:prstGeom prst="rect">
            <a:avLst/>
          </a:prstGeom>
          <a:solidFill>
            <a:srgbClr val="3726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5" name="Rectangle 14">
            <a:extLst>
              <a:ext uri="{FF2B5EF4-FFF2-40B4-BE49-F238E27FC236}">
                <a16:creationId xmlns:a16="http://schemas.microsoft.com/office/drawing/2014/main" id="{2A530860-5D58-5042-BB93-C7592BB8BF8A}"/>
              </a:ext>
            </a:extLst>
          </p:cNvPr>
          <p:cNvSpPr/>
          <p:nvPr userDrawn="1"/>
        </p:nvSpPr>
        <p:spPr>
          <a:xfrm>
            <a:off x="-1" y="1698820"/>
            <a:ext cx="6705601" cy="400110"/>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 name="Subtitle 2"/>
          <p:cNvSpPr>
            <a:spLocks noGrp="1"/>
          </p:cNvSpPr>
          <p:nvPr>
            <p:ph type="subTitle" idx="1" hasCustomPrompt="1"/>
          </p:nvPr>
        </p:nvSpPr>
        <p:spPr>
          <a:xfrm>
            <a:off x="308113" y="2228296"/>
            <a:ext cx="6858000" cy="914400"/>
          </a:xfrm>
        </p:spPr>
        <p:txBody>
          <a:bodyPr>
            <a:normAutofit/>
          </a:bodyPr>
          <a:lstStyle>
            <a:lvl1pPr marL="0" indent="0" algn="l">
              <a:lnSpc>
                <a:spcPct val="100000"/>
              </a:lnSpc>
              <a:spcBef>
                <a:spcPts val="0"/>
              </a:spcBef>
              <a:spcAft>
                <a:spcPts val="0"/>
              </a:spcAft>
              <a:buNone/>
              <a:defRPr sz="1400" baseline="0">
                <a:solidFill>
                  <a:schemeClr val="bg1"/>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chapter citation</a:t>
            </a:r>
          </a:p>
        </p:txBody>
      </p:sp>
      <p:sp>
        <p:nvSpPr>
          <p:cNvPr id="9" name="Rectangle 8">
            <a:extLst>
              <a:ext uri="{FF2B5EF4-FFF2-40B4-BE49-F238E27FC236}">
                <a16:creationId xmlns:a16="http://schemas.microsoft.com/office/drawing/2014/main" id="{ADF11DD2-1B42-084E-8B88-DBD82F4A97D4}"/>
              </a:ext>
            </a:extLst>
          </p:cNvPr>
          <p:cNvSpPr/>
          <p:nvPr userDrawn="1"/>
        </p:nvSpPr>
        <p:spPr>
          <a:xfrm>
            <a:off x="308113" y="1698820"/>
            <a:ext cx="6397487" cy="400110"/>
          </a:xfrm>
          <a:prstGeom prst="rect">
            <a:avLst/>
          </a:prstGeom>
        </p:spPr>
        <p:txBody>
          <a:bodyPr wrap="square">
            <a:spAutoFit/>
          </a:bodyPr>
          <a:lstStyle/>
          <a:p>
            <a:r>
              <a:rPr lang="en-US" sz="2000" b="1" i="0" dirty="0">
                <a:solidFill>
                  <a:schemeClr val="bg1"/>
                </a:solidFill>
                <a:effectLst/>
                <a:latin typeface="Calibri" panose="020F0502020204030204" pitchFamily="34" charset="0"/>
                <a:cs typeface="Calibri" panose="020F0502020204030204" pitchFamily="34" charset="0"/>
              </a:rPr>
              <a:t>Recommended</a:t>
            </a:r>
            <a:r>
              <a:rPr lang="en-US" sz="2000" b="1" i="0" baseline="0" dirty="0">
                <a:solidFill>
                  <a:schemeClr val="bg1"/>
                </a:solidFill>
                <a:effectLst/>
                <a:latin typeface="Calibri" panose="020F0502020204030204" pitchFamily="34" charset="0"/>
                <a:cs typeface="Calibri" panose="020F0502020204030204" pitchFamily="34" charset="0"/>
              </a:rPr>
              <a:t> chapter citation</a:t>
            </a:r>
            <a:endParaRPr lang="en-US" sz="2000" b="1" i="0" dirty="0">
              <a:solidFill>
                <a:schemeClr val="bg1"/>
              </a:solidFill>
              <a:latin typeface="Calibri" panose="020F0502020204030204" pitchFamily="34" charset="0"/>
              <a:cs typeface="Calibri" panose="020F0502020204030204" pitchFamily="34" charset="0"/>
            </a:endParaRPr>
          </a:p>
        </p:txBody>
      </p:sp>
      <p:sp>
        <p:nvSpPr>
          <p:cNvPr id="10" name="Subtitle 2"/>
          <p:cNvSpPr txBox="1">
            <a:spLocks/>
          </p:cNvSpPr>
          <p:nvPr userDrawn="1"/>
        </p:nvSpPr>
        <p:spPr>
          <a:xfrm>
            <a:off x="308112" y="4173746"/>
            <a:ext cx="6858000" cy="98542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solidFill>
                <a:latin typeface="Calibri" panose="020F0502020204030204" pitchFamily="34" charset="0"/>
                <a:ea typeface="+mn-ea"/>
                <a:cs typeface="Calibri" panose="020F050202020403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17" name="Rectangle 16">
            <a:extLst>
              <a:ext uri="{FF2B5EF4-FFF2-40B4-BE49-F238E27FC236}">
                <a16:creationId xmlns:a16="http://schemas.microsoft.com/office/drawing/2014/main" id="{2A530860-5D58-5042-BB93-C7592BB8BF8A}"/>
              </a:ext>
            </a:extLst>
          </p:cNvPr>
          <p:cNvSpPr/>
          <p:nvPr userDrawn="1"/>
        </p:nvSpPr>
        <p:spPr>
          <a:xfrm>
            <a:off x="0" y="3660963"/>
            <a:ext cx="6705601" cy="400110"/>
          </a:xfrm>
          <a:prstGeom prst="rect">
            <a:avLst/>
          </a:prstGeom>
          <a:solidFill>
            <a:srgbClr val="6D5B9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4" name="Rectangle 13">
            <a:extLst>
              <a:ext uri="{FF2B5EF4-FFF2-40B4-BE49-F238E27FC236}">
                <a16:creationId xmlns:a16="http://schemas.microsoft.com/office/drawing/2014/main" id="{ADF11DD2-1B42-084E-8B88-DBD82F4A97D4}"/>
              </a:ext>
            </a:extLst>
          </p:cNvPr>
          <p:cNvSpPr/>
          <p:nvPr userDrawn="1"/>
        </p:nvSpPr>
        <p:spPr>
          <a:xfrm>
            <a:off x="308112" y="3644270"/>
            <a:ext cx="6397487" cy="400110"/>
          </a:xfrm>
          <a:prstGeom prst="rect">
            <a:avLst/>
          </a:prstGeom>
        </p:spPr>
        <p:txBody>
          <a:bodyPr wrap="square">
            <a:spAutoFit/>
          </a:bodyPr>
          <a:lstStyle/>
          <a:p>
            <a:r>
              <a:rPr lang="en-US" sz="2000" b="1" i="0" dirty="0">
                <a:solidFill>
                  <a:schemeClr val="bg1"/>
                </a:solidFill>
                <a:effectLst/>
                <a:latin typeface="Calibri" panose="020F0502020204030204" pitchFamily="34" charset="0"/>
                <a:cs typeface="Calibri" panose="020F0502020204030204" pitchFamily="34" charset="0"/>
              </a:rPr>
              <a:t>Read the full chapter</a:t>
            </a:r>
            <a:endParaRPr lang="en-US" sz="2000" b="1" i="0" dirty="0">
              <a:solidFill>
                <a:schemeClr val="bg1"/>
              </a:solidFill>
              <a:latin typeface="Calibri" panose="020F0502020204030204" pitchFamily="34" charset="0"/>
              <a:cs typeface="Calibri" panose="020F0502020204030204" pitchFamily="34" charset="0"/>
            </a:endParaRPr>
          </a:p>
        </p:txBody>
      </p:sp>
      <p:sp>
        <p:nvSpPr>
          <p:cNvPr id="2" name="TextBox 1"/>
          <p:cNvSpPr txBox="1"/>
          <p:nvPr userDrawn="1"/>
        </p:nvSpPr>
        <p:spPr>
          <a:xfrm>
            <a:off x="1500898" y="5811560"/>
            <a:ext cx="6249879" cy="707886"/>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0" dirty="0">
                <a:solidFill>
                  <a:schemeClr val="bg1"/>
                </a:solidFill>
              </a:rPr>
              <a:t>nca2018.globalchange.gov</a:t>
            </a:r>
          </a:p>
        </p:txBody>
      </p:sp>
      <p:sp>
        <p:nvSpPr>
          <p:cNvPr id="6" name="Text Placeholder 5"/>
          <p:cNvSpPr>
            <a:spLocks noGrp="1"/>
          </p:cNvSpPr>
          <p:nvPr>
            <p:ph type="body" sz="quarter" idx="10" hasCustomPrompt="1"/>
          </p:nvPr>
        </p:nvSpPr>
        <p:spPr>
          <a:xfrm>
            <a:off x="308113" y="4199572"/>
            <a:ext cx="6858000" cy="914400"/>
          </a:xfrm>
        </p:spPr>
        <p:txBody>
          <a:bodyPr>
            <a:normAutofit/>
          </a:bodyPr>
          <a:lstStyle>
            <a:lvl1pPr marL="0" indent="0">
              <a:buNone/>
              <a:defRPr sz="1800" baseline="0">
                <a:solidFill>
                  <a:schemeClr val="bg1"/>
                </a:solidFill>
              </a:defRPr>
            </a:lvl1pPr>
          </a:lstStyle>
          <a:p>
            <a:r>
              <a:rPr lang="en-US" dirty="0"/>
              <a:t>Click to edit chapter </a:t>
            </a:r>
            <a:r>
              <a:rPr lang="en-US" dirty="0" err="1"/>
              <a:t>url</a:t>
            </a:r>
            <a:endParaRPr lang="en-US" dirty="0"/>
          </a:p>
        </p:txBody>
      </p:sp>
      <p:pic>
        <p:nvPicPr>
          <p:cNvPr id="16" name="Picture 15">
            <a:extLst>
              <a:ext uri="{FF2B5EF4-FFF2-40B4-BE49-F238E27FC236}">
                <a16:creationId xmlns:a16="http://schemas.microsoft.com/office/drawing/2014/main" id="{0618150B-E1DF-2F46-98D9-E8DB8E677D4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7625" y="911861"/>
            <a:ext cx="1841223" cy="345537"/>
          </a:xfrm>
          <a:prstGeom prst="rect">
            <a:avLst/>
          </a:prstGeom>
        </p:spPr>
      </p:pic>
    </p:spTree>
    <p:extLst>
      <p:ext uri="{BB962C8B-B14F-4D97-AF65-F5344CB8AC3E}">
        <p14:creationId xmlns:p14="http://schemas.microsoft.com/office/powerpoint/2010/main" val="340939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91BE2127-7CC2-774A-88FB-31EA0CC0EB5D}"/>
              </a:ext>
            </a:extLst>
          </p:cNvPr>
          <p:cNvSpPr/>
          <p:nvPr userDrawn="1"/>
        </p:nvSpPr>
        <p:spPr>
          <a:xfrm>
            <a:off x="1858781" y="6483318"/>
            <a:ext cx="5426439" cy="400110"/>
          </a:xfrm>
          <a:prstGeom prst="rect">
            <a:avLst/>
          </a:prstGeom>
        </p:spPr>
        <p:txBody>
          <a:bodyPr wrap="square">
            <a:spAutoFit/>
          </a:bodyPr>
          <a:lstStyle/>
          <a:p>
            <a:pPr algn="ctr"/>
            <a:r>
              <a:rPr lang="en-US" sz="1000" dirty="0">
                <a:solidFill>
                  <a:schemeClr val="bg1">
                    <a:lumMod val="50000"/>
                  </a:schemeClr>
                </a:solidFill>
              </a:rPr>
              <a:t>Fourth National Climate Assessment, Vol II — Impacts, Risks, and Adaptation in the United States</a:t>
            </a:r>
          </a:p>
          <a:p>
            <a:pPr algn="ctr"/>
            <a:r>
              <a:rPr lang="en-US" sz="1000" dirty="0">
                <a:solidFill>
                  <a:schemeClr val="bg1">
                    <a:lumMod val="50000"/>
                  </a:schemeClr>
                </a:solidFill>
              </a:rPr>
              <a:t>nca2018.globalchange.gov</a:t>
            </a:r>
          </a:p>
        </p:txBody>
      </p:sp>
      <p:pic>
        <p:nvPicPr>
          <p:cNvPr id="9" name="Picture 8">
            <a:extLst>
              <a:ext uri="{FF2B5EF4-FFF2-40B4-BE49-F238E27FC236}">
                <a16:creationId xmlns:a16="http://schemas.microsoft.com/office/drawing/2014/main" id="{43EB4777-35ED-D34B-846A-89930A4D8824}"/>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133170" y="6492874"/>
            <a:ext cx="1356610" cy="308320"/>
          </a:xfrm>
          <a:prstGeom prst="rect">
            <a:avLst/>
          </a:prstGeom>
        </p:spPr>
      </p:pic>
      <p:sp>
        <p:nvSpPr>
          <p:cNvPr id="10" name="Shape 14">
            <a:extLst>
              <a:ext uri="{FF2B5EF4-FFF2-40B4-BE49-F238E27FC236}">
                <a16:creationId xmlns:a16="http://schemas.microsoft.com/office/drawing/2014/main" id="{6DB39B50-A37F-8D49-8561-48BB1F8AA68E}"/>
              </a:ext>
            </a:extLst>
          </p:cNvPr>
          <p:cNvSpPr txBox="1"/>
          <p:nvPr userDrawn="1"/>
        </p:nvSpPr>
        <p:spPr>
          <a:xfrm>
            <a:off x="7337686" y="6543675"/>
            <a:ext cx="1745990" cy="244474"/>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bg1">
                    <a:lumMod val="65000"/>
                  </a:schemeClr>
                </a:solidFill>
                <a:latin typeface="Calibri"/>
                <a:ea typeface="Calibri"/>
                <a:cs typeface="Calibri"/>
                <a:sym typeface="Calibri"/>
              </a:rPr>
              <a:t>‹#›</a:t>
            </a:fld>
            <a:endParaRPr lang="en-US" sz="1200" b="0" i="0" u="none" strike="noStrike" cap="none" baseline="0" dirty="0">
              <a:solidFill>
                <a:schemeClr val="bg1">
                  <a:lumMod val="65000"/>
                </a:schemeClr>
              </a:solidFill>
              <a:latin typeface="Calibri"/>
              <a:ea typeface="Calibri"/>
              <a:cs typeface="Calibri"/>
              <a:sym typeface="Calibri"/>
            </a:endParaRPr>
          </a:p>
        </p:txBody>
      </p:sp>
    </p:spTree>
    <p:extLst>
      <p:ext uri="{BB962C8B-B14F-4D97-AF65-F5344CB8AC3E}">
        <p14:creationId xmlns:p14="http://schemas.microsoft.com/office/powerpoint/2010/main" val="3187566361"/>
      </p:ext>
    </p:extLst>
  </p:cSld>
  <p:clrMap bg1="lt1" tx1="dk1" bg2="lt2" tx2="dk2" accent1="accent1" accent2="accent2" accent3="accent3" accent4="accent4" accent5="accent5" accent6="accent6" hlink="hlink" folHlink="folHlink"/>
  <p:sldLayoutIdLst>
    <p:sldLayoutId id="2147483682" r:id="rId1"/>
    <p:sldLayoutId id="2147483677" r:id="rId2"/>
    <p:sldLayoutId id="2147483678" r:id="rId3"/>
    <p:sldLayoutId id="2147483680" r:id="rId4"/>
    <p:sldLayoutId id="2147483664" r:id="rId5"/>
    <p:sldLayoutId id="2147483669" r:id="rId6"/>
    <p:sldLayoutId id="2147483675" r:id="rId7"/>
    <p:sldLayoutId id="2147483679"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s://www.ers.usda.gov/publications/pub-details/?pubid=45282" TargetMode="External"/><Relationship Id="rId4" Type="http://schemas.openxmlformats.org/officeDocument/2006/relationships/hyperlink" Target="https://www.climatehubs.oce.usda.gov/"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doi.org/10.7930/NCA4.2018.CH10"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https://www.ers.usda.gov/webdocs/publications/85463/ap-078.pdf?v=43025"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https://www.ers.usda.gov/data-products/chart-gallery/gallery/chart-detail/?chartId=82280" TargetMode="External"/><Relationship Id="rId4" Type="http://schemas.openxmlformats.org/officeDocument/2006/relationships/hyperlink" Target="https://www.ers.usda.gov/data-products/chart-gallery/gallery/chart-detail/?chartId=6012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http://dx.doi.org/10.3133/sir2017504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www.epa.gov/climate-indicators/climate-change-indicators-heavy-precipit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ext Placeholder 2"/>
          <p:cNvSpPr>
            <a:spLocks noGrp="1"/>
          </p:cNvSpPr>
          <p:nvPr>
            <p:ph type="body" sz="quarter" idx="15"/>
          </p:nvPr>
        </p:nvSpPr>
        <p:spPr/>
        <p:txBody>
          <a:bodyPr/>
          <a:lstStyle/>
          <a:p>
            <a:r>
              <a:rPr lang="en-US" dirty="0"/>
              <a:t>Chapter 10 | Agriculture and Rural Communities</a:t>
            </a:r>
          </a:p>
        </p:txBody>
      </p:sp>
    </p:spTree>
    <p:extLst>
      <p:ext uri="{BB962C8B-B14F-4D97-AF65-F5344CB8AC3E}">
        <p14:creationId xmlns:p14="http://schemas.microsoft.com/office/powerpoint/2010/main" val="325204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C98BB30B-627F-1C43-A0A7-0B54E5082D84}"/>
              </a:ext>
            </a:extLst>
          </p:cNvPr>
          <p:cNvPicPr>
            <a:picLocks noGrp="1" noChangeAspect="1"/>
          </p:cNvPicPr>
          <p:nvPr>
            <p:ph sz="quarter" idx="10"/>
          </p:nvPr>
        </p:nvPicPr>
        <p:blipFill>
          <a:blip r:embed="rId3" cstate="screen">
            <a:extLst>
              <a:ext uri="{28A0092B-C50C-407E-A947-70E740481C1C}">
                <a14:useLocalDpi xmlns:a14="http://schemas.microsoft.com/office/drawing/2010/main"/>
              </a:ext>
            </a:extLst>
          </a:blip>
          <a:stretch>
            <a:fillRect/>
          </a:stretch>
        </p:blipFill>
        <p:spPr>
          <a:xfrm>
            <a:off x="2630463" y="457200"/>
            <a:ext cx="3886249" cy="3014663"/>
          </a:xfrm>
        </p:spPr>
      </p:pic>
      <p:sp>
        <p:nvSpPr>
          <p:cNvPr id="3" name="Title 2">
            <a:extLst>
              <a:ext uri="{FF2B5EF4-FFF2-40B4-BE49-F238E27FC236}">
                <a16:creationId xmlns:a16="http://schemas.microsoft.com/office/drawing/2014/main" id="{BB8B47A3-F3C5-4A4F-AD29-CDBBC34E5905}"/>
              </a:ext>
            </a:extLst>
          </p:cNvPr>
          <p:cNvSpPr>
            <a:spLocks noGrp="1"/>
          </p:cNvSpPr>
          <p:nvPr>
            <p:ph type="title"/>
          </p:nvPr>
        </p:nvSpPr>
        <p:spPr/>
        <p:txBody>
          <a:bodyPr/>
          <a:lstStyle/>
          <a:p>
            <a:r>
              <a:rPr lang="en-US" dirty="0"/>
              <a:t>Fig. 10.5: Projected Reduction in Milk Production</a:t>
            </a:r>
          </a:p>
        </p:txBody>
      </p:sp>
      <p:sp>
        <p:nvSpPr>
          <p:cNvPr id="4" name="Text Placeholder 3">
            <a:extLst>
              <a:ext uri="{FF2B5EF4-FFF2-40B4-BE49-F238E27FC236}">
                <a16:creationId xmlns:a16="http://schemas.microsoft.com/office/drawing/2014/main" id="{270427FE-567A-9347-B51C-DA8E061A6074}"/>
              </a:ext>
            </a:extLst>
          </p:cNvPr>
          <p:cNvSpPr>
            <a:spLocks noGrp="1"/>
          </p:cNvSpPr>
          <p:nvPr>
            <p:ph type="body" sz="half" idx="2"/>
          </p:nvPr>
        </p:nvSpPr>
        <p:spPr/>
        <p:txBody>
          <a:bodyPr>
            <a:normAutofit/>
          </a:bodyPr>
          <a:lstStyle/>
          <a:p>
            <a:r>
              <a:rPr lang="en-US" dirty="0"/>
              <a:t>The figure shows the predicted reduction in annual milk production in 2030 compared to 2010 in climate change induced heat stress. The regions are grouped according to USDA regional Climate Hubs (</a:t>
            </a:r>
            <a:r>
              <a:rPr lang="en-US" dirty="0">
                <a:hlinkClick r:id="rId4"/>
              </a:rPr>
              <a:t>https://www.climatehubs.oce.usda.gov</a:t>
            </a:r>
            <a:r>
              <a:rPr lang="en-US" dirty="0"/>
              <a:t>), and the colored bars show the four global climate models used. </a:t>
            </a:r>
            <a:r>
              <a:rPr lang="en-US" i="1" dirty="0"/>
              <a:t>Source: redrawn from Key et al. 2014.</a:t>
            </a:r>
            <a:r>
              <a:rPr lang="en-US" i="1" baseline="30000" dirty="0">
                <a:hlinkClick r:id="rId5"/>
              </a:rPr>
              <a:t>83</a:t>
            </a:r>
            <a:endParaRPr lang="en-US" i="1" baseline="30000" dirty="0"/>
          </a:p>
        </p:txBody>
      </p:sp>
      <p:sp>
        <p:nvSpPr>
          <p:cNvPr id="8" name="Text Placeholder 7">
            <a:extLst>
              <a:ext uri="{FF2B5EF4-FFF2-40B4-BE49-F238E27FC236}">
                <a16:creationId xmlns:a16="http://schemas.microsoft.com/office/drawing/2014/main" id="{F7A7C9A1-9D9A-5449-84F8-AE7EAA5EC0CD}"/>
              </a:ext>
            </a:extLst>
          </p:cNvPr>
          <p:cNvSpPr>
            <a:spLocks noGrp="1"/>
          </p:cNvSpPr>
          <p:nvPr>
            <p:ph type="body" sz="quarter" idx="12"/>
          </p:nvPr>
        </p:nvSpPr>
        <p:spPr/>
        <p:txBody>
          <a:bodyPr/>
          <a:lstStyle/>
          <a:p>
            <a:r>
              <a:rPr lang="en-US" dirty="0"/>
              <a:t>Ch. 10 | Agriculture and Rural Communities</a:t>
            </a:r>
          </a:p>
        </p:txBody>
      </p:sp>
    </p:spTree>
    <p:extLst>
      <p:ext uri="{BB962C8B-B14F-4D97-AF65-F5344CB8AC3E}">
        <p14:creationId xmlns:p14="http://schemas.microsoft.com/office/powerpoint/2010/main" val="2314365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347F8AC-B3A6-864C-9033-44D37E0879C3}"/>
              </a:ext>
            </a:extLst>
          </p:cNvPr>
          <p:cNvSpPr>
            <a:spLocks noGrp="1"/>
          </p:cNvSpPr>
          <p:nvPr>
            <p:ph type="body" sz="quarter" idx="10"/>
          </p:nvPr>
        </p:nvSpPr>
        <p:spPr/>
        <p:txBody>
          <a:bodyPr/>
          <a:lstStyle/>
          <a:p>
            <a:r>
              <a:rPr lang="en-US" dirty="0"/>
              <a:t>Chapter Author Team</a:t>
            </a:r>
          </a:p>
        </p:txBody>
      </p:sp>
      <p:sp>
        <p:nvSpPr>
          <p:cNvPr id="3" name="Text Placeholder 2">
            <a:extLst>
              <a:ext uri="{FF2B5EF4-FFF2-40B4-BE49-F238E27FC236}">
                <a16:creationId xmlns:a16="http://schemas.microsoft.com/office/drawing/2014/main" id="{2ADCC1F3-B132-B544-8DB9-7AC3AABB2C48}"/>
              </a:ext>
            </a:extLst>
          </p:cNvPr>
          <p:cNvSpPr>
            <a:spLocks noGrp="1"/>
          </p:cNvSpPr>
          <p:nvPr>
            <p:ph type="body" sz="quarter" idx="11"/>
          </p:nvPr>
        </p:nvSpPr>
        <p:spPr/>
        <p:txBody>
          <a:bodyPr/>
          <a:lstStyle/>
          <a:p>
            <a:r>
              <a:rPr lang="en-US" dirty="0"/>
              <a:t>10</a:t>
            </a:r>
          </a:p>
        </p:txBody>
      </p:sp>
      <p:sp>
        <p:nvSpPr>
          <p:cNvPr id="4" name="Text Placeholder 3">
            <a:extLst>
              <a:ext uri="{FF2B5EF4-FFF2-40B4-BE49-F238E27FC236}">
                <a16:creationId xmlns:a16="http://schemas.microsoft.com/office/drawing/2014/main" id="{B9FE735C-EBB0-654C-BE1A-A3375BF85646}"/>
              </a:ext>
            </a:extLst>
          </p:cNvPr>
          <p:cNvSpPr>
            <a:spLocks noGrp="1"/>
          </p:cNvSpPr>
          <p:nvPr>
            <p:ph type="body" sz="quarter" idx="12"/>
          </p:nvPr>
        </p:nvSpPr>
        <p:spPr/>
        <p:txBody>
          <a:bodyPr/>
          <a:lstStyle/>
          <a:p>
            <a:r>
              <a:rPr lang="en-US" dirty="0"/>
              <a:t>Ch. 10 | Agriculture and Rural Communities</a:t>
            </a:r>
          </a:p>
        </p:txBody>
      </p:sp>
      <p:sp>
        <p:nvSpPr>
          <p:cNvPr id="5" name="Content Placeholder 4">
            <a:extLst>
              <a:ext uri="{FF2B5EF4-FFF2-40B4-BE49-F238E27FC236}">
                <a16:creationId xmlns:a16="http://schemas.microsoft.com/office/drawing/2014/main" id="{3A9E3774-662B-0749-8F1F-5FBD00FAD7F7}"/>
              </a:ext>
            </a:extLst>
          </p:cNvPr>
          <p:cNvSpPr>
            <a:spLocks noGrp="1"/>
          </p:cNvSpPr>
          <p:nvPr>
            <p:ph idx="13"/>
          </p:nvPr>
        </p:nvSpPr>
        <p:spPr/>
        <p:txBody>
          <a:bodyPr>
            <a:normAutofit/>
          </a:bodyPr>
          <a:lstStyle/>
          <a:p>
            <a:pPr marL="228600" indent="-228600">
              <a:spcAft>
                <a:spcPts val="300"/>
              </a:spcAft>
            </a:pPr>
            <a:r>
              <a:rPr lang="en-US" sz="2200" b="1" dirty="0">
                <a:solidFill>
                  <a:srgbClr val="3D88A8"/>
                </a:solidFill>
              </a:rPr>
              <a:t>Federal Coordinating Lead Author</a:t>
            </a:r>
          </a:p>
          <a:p>
            <a:pPr marL="228600" indent="-228600">
              <a:spcAft>
                <a:spcPts val="300"/>
              </a:spcAft>
            </a:pPr>
            <a:r>
              <a:rPr lang="en-US" b="1" dirty="0"/>
              <a:t>Carolyn Olson</a:t>
            </a:r>
            <a:r>
              <a:rPr lang="en-US" dirty="0"/>
              <a:t>, </a:t>
            </a:r>
            <a:r>
              <a:rPr lang="en-US" i="1" dirty="0"/>
              <a:t>U.S. Department of Agriculture</a:t>
            </a:r>
            <a:endParaRPr lang="en-US" sz="2400" b="1" dirty="0">
              <a:solidFill>
                <a:srgbClr val="3D88A8"/>
              </a:solidFill>
            </a:endParaRPr>
          </a:p>
          <a:p>
            <a:pPr marL="228600" indent="-228600">
              <a:spcBef>
                <a:spcPts val="600"/>
              </a:spcBef>
              <a:spcAft>
                <a:spcPts val="300"/>
              </a:spcAft>
            </a:pPr>
            <a:r>
              <a:rPr lang="en-US" sz="2200" b="1" dirty="0">
                <a:solidFill>
                  <a:srgbClr val="3D88A8"/>
                </a:solidFill>
              </a:rPr>
              <a:t>Chapter Leads</a:t>
            </a:r>
            <a:endParaRPr lang="en-US" sz="2200" b="1" i="1" dirty="0"/>
          </a:p>
          <a:p>
            <a:pPr marL="228600" indent="-228600">
              <a:spcAft>
                <a:spcPts val="300"/>
              </a:spcAft>
            </a:pPr>
            <a:r>
              <a:rPr lang="en-US" b="1" dirty="0"/>
              <a:t>Prasanna Gowda</a:t>
            </a:r>
            <a:r>
              <a:rPr lang="en-US" dirty="0"/>
              <a:t>, </a:t>
            </a:r>
            <a:r>
              <a:rPr lang="en-US" i="1" dirty="0"/>
              <a:t>USDA Agricultural Research Service</a:t>
            </a:r>
          </a:p>
          <a:p>
            <a:pPr marL="228600" indent="-228600">
              <a:spcAft>
                <a:spcPts val="300"/>
              </a:spcAft>
            </a:pPr>
            <a:r>
              <a:rPr lang="en-US" b="1" dirty="0"/>
              <a:t>Jean L. Steiner</a:t>
            </a:r>
            <a:r>
              <a:rPr lang="en-US" dirty="0"/>
              <a:t>, </a:t>
            </a:r>
            <a:r>
              <a:rPr lang="en-US" i="1" dirty="0"/>
              <a:t>USDA Agricultural Research Service</a:t>
            </a:r>
            <a:endParaRPr lang="en-US" b="1" dirty="0">
              <a:solidFill>
                <a:srgbClr val="3D88A8"/>
              </a:solidFill>
            </a:endParaRPr>
          </a:p>
          <a:p>
            <a:pPr marL="228600" indent="-228600">
              <a:spcBef>
                <a:spcPts val="600"/>
              </a:spcBef>
              <a:spcAft>
                <a:spcPts val="300"/>
              </a:spcAft>
            </a:pPr>
            <a:r>
              <a:rPr lang="en-US" sz="2200" b="1" dirty="0">
                <a:solidFill>
                  <a:srgbClr val="3D88A8"/>
                </a:solidFill>
              </a:rPr>
              <a:t>Chapter Authors</a:t>
            </a:r>
          </a:p>
          <a:p>
            <a:pPr marL="228600" indent="-228600">
              <a:spcAft>
                <a:spcPts val="300"/>
              </a:spcAft>
            </a:pPr>
            <a:r>
              <a:rPr lang="en-US" b="1" dirty="0"/>
              <a:t>Tracey </a:t>
            </a:r>
            <a:r>
              <a:rPr lang="en-US" b="1" dirty="0" err="1"/>
              <a:t>Farrigan</a:t>
            </a:r>
            <a:r>
              <a:rPr lang="en-US" dirty="0"/>
              <a:t>, </a:t>
            </a:r>
            <a:r>
              <a:rPr lang="en-US" i="1" dirty="0"/>
              <a:t>USDA Economic Research Service</a:t>
            </a:r>
          </a:p>
          <a:p>
            <a:pPr marL="228600" indent="-228600">
              <a:spcAft>
                <a:spcPts val="300"/>
              </a:spcAft>
            </a:pPr>
            <a:r>
              <a:rPr lang="en-US" b="1" dirty="0"/>
              <a:t>Michael A. </a:t>
            </a:r>
            <a:r>
              <a:rPr lang="en-US" b="1" dirty="0" err="1"/>
              <a:t>Grusak</a:t>
            </a:r>
            <a:r>
              <a:rPr lang="en-US" dirty="0"/>
              <a:t>, </a:t>
            </a:r>
            <a:r>
              <a:rPr lang="en-US" i="1" dirty="0"/>
              <a:t>USDA Agricultural Research Service</a:t>
            </a:r>
          </a:p>
          <a:p>
            <a:pPr marL="228600" indent="-228600">
              <a:spcAft>
                <a:spcPts val="300"/>
              </a:spcAft>
            </a:pPr>
            <a:r>
              <a:rPr lang="en-US" b="1" dirty="0"/>
              <a:t>Mark Boggess</a:t>
            </a:r>
            <a:r>
              <a:rPr lang="en-US" dirty="0"/>
              <a:t>, </a:t>
            </a:r>
            <a:r>
              <a:rPr lang="en-US" i="1" dirty="0"/>
              <a:t>USDA Agricultural Research Service</a:t>
            </a:r>
            <a:endParaRPr lang="en-US" b="1" dirty="0">
              <a:solidFill>
                <a:srgbClr val="3D88A8"/>
              </a:solidFill>
            </a:endParaRPr>
          </a:p>
          <a:p>
            <a:pPr marL="228600" indent="-228600">
              <a:spcBef>
                <a:spcPts val="600"/>
              </a:spcBef>
              <a:spcAft>
                <a:spcPts val="300"/>
              </a:spcAft>
            </a:pPr>
            <a:r>
              <a:rPr lang="en-US" sz="2200" b="1" dirty="0">
                <a:solidFill>
                  <a:srgbClr val="3D88A8"/>
                </a:solidFill>
              </a:rPr>
              <a:t>Review Editor</a:t>
            </a:r>
          </a:p>
          <a:p>
            <a:pPr marL="228600" indent="-228600">
              <a:spcAft>
                <a:spcPts val="300"/>
              </a:spcAft>
            </a:pPr>
            <a:r>
              <a:rPr lang="en-US" b="1" dirty="0"/>
              <a:t>Georgine </a:t>
            </a:r>
            <a:r>
              <a:rPr lang="en-US" b="1" dirty="0" err="1"/>
              <a:t>Yorgey</a:t>
            </a:r>
            <a:r>
              <a:rPr lang="en-US" dirty="0"/>
              <a:t>, </a:t>
            </a:r>
            <a:r>
              <a:rPr lang="en-US" i="1" dirty="0"/>
              <a:t>Washington State University</a:t>
            </a:r>
          </a:p>
        </p:txBody>
      </p:sp>
    </p:spTree>
    <p:extLst>
      <p:ext uri="{BB962C8B-B14F-4D97-AF65-F5344CB8AC3E}">
        <p14:creationId xmlns:p14="http://schemas.microsoft.com/office/powerpoint/2010/main" val="1708050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5EA804-3FD6-C04F-BF41-14CD7EFC8F32}"/>
              </a:ext>
            </a:extLst>
          </p:cNvPr>
          <p:cNvSpPr>
            <a:spLocks noGrp="1"/>
          </p:cNvSpPr>
          <p:nvPr>
            <p:ph type="body" sz="quarter" idx="10"/>
          </p:nvPr>
        </p:nvSpPr>
        <p:spPr/>
        <p:txBody>
          <a:bodyPr/>
          <a:lstStyle/>
          <a:p>
            <a:r>
              <a:rPr lang="en-US" dirty="0"/>
              <a:t>Acknowledgments</a:t>
            </a:r>
          </a:p>
        </p:txBody>
      </p:sp>
      <p:sp>
        <p:nvSpPr>
          <p:cNvPr id="3" name="Text Placeholder 2">
            <a:extLst>
              <a:ext uri="{FF2B5EF4-FFF2-40B4-BE49-F238E27FC236}">
                <a16:creationId xmlns:a16="http://schemas.microsoft.com/office/drawing/2014/main" id="{F4CA5CAB-1146-A449-96E3-49296D734D86}"/>
              </a:ext>
            </a:extLst>
          </p:cNvPr>
          <p:cNvSpPr>
            <a:spLocks noGrp="1"/>
          </p:cNvSpPr>
          <p:nvPr>
            <p:ph type="body" sz="quarter" idx="11"/>
          </p:nvPr>
        </p:nvSpPr>
        <p:spPr/>
        <p:txBody>
          <a:bodyPr/>
          <a:lstStyle/>
          <a:p>
            <a:r>
              <a:rPr lang="en-US" dirty="0"/>
              <a:t>10</a:t>
            </a:r>
          </a:p>
        </p:txBody>
      </p:sp>
      <p:sp>
        <p:nvSpPr>
          <p:cNvPr id="4" name="Text Placeholder 3">
            <a:extLst>
              <a:ext uri="{FF2B5EF4-FFF2-40B4-BE49-F238E27FC236}">
                <a16:creationId xmlns:a16="http://schemas.microsoft.com/office/drawing/2014/main" id="{2A03C520-F15A-424D-94A7-20589407489D}"/>
              </a:ext>
            </a:extLst>
          </p:cNvPr>
          <p:cNvSpPr>
            <a:spLocks noGrp="1"/>
          </p:cNvSpPr>
          <p:nvPr>
            <p:ph type="body" sz="quarter" idx="12"/>
          </p:nvPr>
        </p:nvSpPr>
        <p:spPr/>
        <p:txBody>
          <a:bodyPr/>
          <a:lstStyle/>
          <a:p>
            <a:r>
              <a:rPr lang="en-US" dirty="0"/>
              <a:t>Ch. 10 | Agriculture and Rural Communities</a:t>
            </a:r>
          </a:p>
        </p:txBody>
      </p:sp>
      <p:sp>
        <p:nvSpPr>
          <p:cNvPr id="5" name="Content Placeholder 4">
            <a:extLst>
              <a:ext uri="{FF2B5EF4-FFF2-40B4-BE49-F238E27FC236}">
                <a16:creationId xmlns:a16="http://schemas.microsoft.com/office/drawing/2014/main" id="{CC856AA5-3FFD-5543-B01B-254D122A1E26}"/>
              </a:ext>
            </a:extLst>
          </p:cNvPr>
          <p:cNvSpPr>
            <a:spLocks noGrp="1"/>
          </p:cNvSpPr>
          <p:nvPr>
            <p:ph idx="13"/>
          </p:nvPr>
        </p:nvSpPr>
        <p:spPr/>
        <p:txBody>
          <a:bodyPr/>
          <a:lstStyle/>
          <a:p>
            <a:pPr>
              <a:spcAft>
                <a:spcPts val="300"/>
              </a:spcAft>
            </a:pPr>
            <a:r>
              <a:rPr lang="en-US" sz="2200" b="1" dirty="0">
                <a:solidFill>
                  <a:srgbClr val="3D88A8"/>
                </a:solidFill>
              </a:rPr>
              <a:t>USGCRP Coordinators</a:t>
            </a:r>
            <a:endParaRPr lang="en-US" sz="2200" b="1" i="1" dirty="0"/>
          </a:p>
          <a:p>
            <a:pPr>
              <a:spcAft>
                <a:spcPts val="300"/>
              </a:spcAft>
            </a:pPr>
            <a:r>
              <a:rPr lang="en-US" b="1" dirty="0"/>
              <a:t>Susan Aragon-Long</a:t>
            </a:r>
            <a:r>
              <a:rPr lang="en-US" dirty="0"/>
              <a:t>, </a:t>
            </a:r>
            <a:r>
              <a:rPr lang="en-US" i="1" dirty="0"/>
              <a:t>Senior Scientist</a:t>
            </a:r>
          </a:p>
          <a:p>
            <a:pPr>
              <a:spcAft>
                <a:spcPts val="300"/>
              </a:spcAft>
            </a:pPr>
            <a:r>
              <a:rPr lang="en-US" b="1" dirty="0" err="1"/>
              <a:t>Allyza</a:t>
            </a:r>
            <a:r>
              <a:rPr lang="en-US" b="1" dirty="0"/>
              <a:t> Lustig</a:t>
            </a:r>
            <a:r>
              <a:rPr lang="en-US" dirty="0"/>
              <a:t>, </a:t>
            </a:r>
            <a:r>
              <a:rPr lang="en-US" i="1" dirty="0"/>
              <a:t>Program Coordinator</a:t>
            </a:r>
          </a:p>
        </p:txBody>
      </p:sp>
    </p:spTree>
    <p:extLst>
      <p:ext uri="{BB962C8B-B14F-4D97-AF65-F5344CB8AC3E}">
        <p14:creationId xmlns:p14="http://schemas.microsoft.com/office/powerpoint/2010/main" val="2295344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82DB09E-CC20-CF45-90E1-750CAAF664E5}"/>
              </a:ext>
            </a:extLst>
          </p:cNvPr>
          <p:cNvSpPr>
            <a:spLocks noGrp="1"/>
          </p:cNvSpPr>
          <p:nvPr>
            <p:ph type="subTitle" idx="1"/>
          </p:nvPr>
        </p:nvSpPr>
        <p:spPr/>
        <p:txBody>
          <a:bodyPr>
            <a:normAutofit fontScale="92500" lnSpcReduction="20000"/>
          </a:bodyPr>
          <a:lstStyle/>
          <a:p>
            <a:r>
              <a:rPr lang="en-US" b="1" dirty="0"/>
              <a:t>Gowda</a:t>
            </a:r>
            <a:r>
              <a:rPr lang="en-US" dirty="0"/>
              <a:t>, P., J.L. Steiner, C. Olson, M. Boggess, T. </a:t>
            </a:r>
            <a:r>
              <a:rPr lang="en-US" dirty="0" err="1"/>
              <a:t>Farrigan</a:t>
            </a:r>
            <a:r>
              <a:rPr lang="en-US" dirty="0"/>
              <a:t>, and M.A. </a:t>
            </a:r>
            <a:r>
              <a:rPr lang="en-US" dirty="0" err="1"/>
              <a:t>Grusak</a:t>
            </a:r>
            <a:r>
              <a:rPr lang="en-US" dirty="0"/>
              <a:t>, 2018: Agriculture and Rural Communities. In </a:t>
            </a:r>
            <a:r>
              <a:rPr lang="en-US" i="1" dirty="0"/>
              <a:t>Impacts, Risks, and Adaptation in the United States: Fourth National Climate Assessment, Volume II</a:t>
            </a:r>
            <a:r>
              <a:rPr lang="en-US" dirty="0"/>
              <a:t> [</a:t>
            </a:r>
            <a:r>
              <a:rPr lang="en-US" dirty="0" err="1"/>
              <a:t>Reidmiller</a:t>
            </a:r>
            <a:r>
              <a:rPr lang="en-US" dirty="0"/>
              <a:t>, D.R., C.W. Avery, D.R. Easterling, K.E. Kunkel, K.L.M. Lewis, T.K. </a:t>
            </a:r>
            <a:r>
              <a:rPr lang="en-US" dirty="0" err="1"/>
              <a:t>Maycock</a:t>
            </a:r>
            <a:r>
              <a:rPr lang="en-US" dirty="0"/>
              <a:t>, and B.C. Stewart (eds.)]. U.S. Global Change Research Program, Washington, DC, USA. </a:t>
            </a:r>
            <a:r>
              <a:rPr lang="en-US" dirty="0" err="1"/>
              <a:t>doi</a:t>
            </a:r>
            <a:r>
              <a:rPr lang="en-US" dirty="0"/>
              <a:t>: </a:t>
            </a:r>
            <a:r>
              <a:rPr lang="en-US" u="sng" dirty="0">
                <a:hlinkClick r:id="rId2"/>
              </a:rPr>
              <a:t>10.7930/NCA4.2018.CH10</a:t>
            </a:r>
            <a:endParaRPr lang="en-US" dirty="0"/>
          </a:p>
        </p:txBody>
      </p:sp>
      <p:sp>
        <p:nvSpPr>
          <p:cNvPr id="3" name="Text Placeholder 2">
            <a:extLst>
              <a:ext uri="{FF2B5EF4-FFF2-40B4-BE49-F238E27FC236}">
                <a16:creationId xmlns:a16="http://schemas.microsoft.com/office/drawing/2014/main" id="{AE8BCD9A-DE23-294E-AF8C-19EBCAFC379E}"/>
              </a:ext>
            </a:extLst>
          </p:cNvPr>
          <p:cNvSpPr>
            <a:spLocks noGrp="1"/>
          </p:cNvSpPr>
          <p:nvPr>
            <p:ph type="body" sz="quarter" idx="10"/>
          </p:nvPr>
        </p:nvSpPr>
        <p:spPr/>
        <p:txBody>
          <a:bodyPr/>
          <a:lstStyle/>
          <a:p>
            <a:r>
              <a:rPr lang="en-US"/>
              <a:t>https://nca2018.globalchange.gov/chapter/agriculture-rural</a:t>
            </a:r>
          </a:p>
        </p:txBody>
      </p:sp>
    </p:spTree>
    <p:extLst>
      <p:ext uri="{BB962C8B-B14F-4D97-AF65-F5344CB8AC3E}">
        <p14:creationId xmlns:p14="http://schemas.microsoft.com/office/powerpoint/2010/main" val="3049118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90DEC5-D08F-DE4D-9488-773656BA957F}"/>
              </a:ext>
            </a:extLst>
          </p:cNvPr>
          <p:cNvSpPr>
            <a:spLocks noGrp="1"/>
          </p:cNvSpPr>
          <p:nvPr>
            <p:ph type="body" sz="quarter" idx="10"/>
          </p:nvPr>
        </p:nvSpPr>
        <p:spPr/>
        <p:txBody>
          <a:bodyPr/>
          <a:lstStyle/>
          <a:p>
            <a:r>
              <a:rPr lang="en-US" dirty="0"/>
              <a:t>Key Message #1</a:t>
            </a:r>
          </a:p>
        </p:txBody>
      </p:sp>
      <p:sp>
        <p:nvSpPr>
          <p:cNvPr id="3" name="Text Placeholder 2">
            <a:extLst>
              <a:ext uri="{FF2B5EF4-FFF2-40B4-BE49-F238E27FC236}">
                <a16:creationId xmlns:a16="http://schemas.microsoft.com/office/drawing/2014/main" id="{5201FB5F-0126-9442-A1B6-3D89C9EE2E13}"/>
              </a:ext>
            </a:extLst>
          </p:cNvPr>
          <p:cNvSpPr>
            <a:spLocks noGrp="1"/>
          </p:cNvSpPr>
          <p:nvPr>
            <p:ph type="body" sz="quarter" idx="11"/>
          </p:nvPr>
        </p:nvSpPr>
        <p:spPr/>
        <p:txBody>
          <a:bodyPr/>
          <a:lstStyle/>
          <a:p>
            <a:r>
              <a:rPr lang="en-US" dirty="0"/>
              <a:t>10</a:t>
            </a:r>
          </a:p>
        </p:txBody>
      </p:sp>
      <p:sp>
        <p:nvSpPr>
          <p:cNvPr id="4" name="Text Placeholder 3">
            <a:extLst>
              <a:ext uri="{FF2B5EF4-FFF2-40B4-BE49-F238E27FC236}">
                <a16:creationId xmlns:a16="http://schemas.microsoft.com/office/drawing/2014/main" id="{C205CE59-4F49-CC48-B6FC-55ACBA68850D}"/>
              </a:ext>
            </a:extLst>
          </p:cNvPr>
          <p:cNvSpPr>
            <a:spLocks noGrp="1"/>
          </p:cNvSpPr>
          <p:nvPr>
            <p:ph type="body" sz="quarter" idx="12"/>
          </p:nvPr>
        </p:nvSpPr>
        <p:spPr/>
        <p:txBody>
          <a:bodyPr/>
          <a:lstStyle/>
          <a:p>
            <a:r>
              <a:rPr lang="en-US" dirty="0"/>
              <a:t>Ch. 10 | Agriculture and Rural Communities</a:t>
            </a:r>
          </a:p>
        </p:txBody>
      </p:sp>
      <p:sp>
        <p:nvSpPr>
          <p:cNvPr id="5" name="Content Placeholder 4">
            <a:extLst>
              <a:ext uri="{FF2B5EF4-FFF2-40B4-BE49-F238E27FC236}">
                <a16:creationId xmlns:a16="http://schemas.microsoft.com/office/drawing/2014/main" id="{7DB40783-34C7-0940-B6D2-293C45CF5F2C}"/>
              </a:ext>
            </a:extLst>
          </p:cNvPr>
          <p:cNvSpPr>
            <a:spLocks noGrp="1"/>
          </p:cNvSpPr>
          <p:nvPr>
            <p:ph idx="13"/>
          </p:nvPr>
        </p:nvSpPr>
        <p:spPr/>
        <p:txBody>
          <a:bodyPr/>
          <a:lstStyle/>
          <a:p>
            <a:r>
              <a:rPr lang="en-US" dirty="0"/>
              <a:t>Food and forage production will decline in regions experiencing increased frequency and duration of drought. Shifting precipitation patterns, when associated with high temperatures, will intensify wildfires that reduce forage on rangelands, accelerate the depletion of water supplies for irrigation, and expand the distribution and incidence of pests and diseases for crops and livestock. Modern breeding approaches and the use of novel genes from crop wild relatives are being employed to develop higher-yielding, stress-tolerant crops.</a:t>
            </a:r>
          </a:p>
        </p:txBody>
      </p:sp>
      <p:sp>
        <p:nvSpPr>
          <p:cNvPr id="6" name="Text Placeholder 5">
            <a:extLst>
              <a:ext uri="{FF2B5EF4-FFF2-40B4-BE49-F238E27FC236}">
                <a16:creationId xmlns:a16="http://schemas.microsoft.com/office/drawing/2014/main" id="{B8EA20DC-0367-394D-A471-7CA422406CEA}"/>
              </a:ext>
            </a:extLst>
          </p:cNvPr>
          <p:cNvSpPr>
            <a:spLocks noGrp="1"/>
          </p:cNvSpPr>
          <p:nvPr>
            <p:ph type="body" sz="quarter" idx="14"/>
          </p:nvPr>
        </p:nvSpPr>
        <p:spPr/>
        <p:txBody>
          <a:bodyPr/>
          <a:lstStyle/>
          <a:p>
            <a:r>
              <a:rPr lang="en-US" dirty="0"/>
              <a:t>Reduced Agricultural Productivity</a:t>
            </a:r>
          </a:p>
        </p:txBody>
      </p:sp>
    </p:spTree>
    <p:extLst>
      <p:ext uri="{BB962C8B-B14F-4D97-AF65-F5344CB8AC3E}">
        <p14:creationId xmlns:p14="http://schemas.microsoft.com/office/powerpoint/2010/main" val="3498372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90DEC5-D08F-DE4D-9488-773656BA957F}"/>
              </a:ext>
            </a:extLst>
          </p:cNvPr>
          <p:cNvSpPr>
            <a:spLocks noGrp="1"/>
          </p:cNvSpPr>
          <p:nvPr>
            <p:ph type="body" sz="quarter" idx="10"/>
          </p:nvPr>
        </p:nvSpPr>
        <p:spPr/>
        <p:txBody>
          <a:bodyPr/>
          <a:lstStyle/>
          <a:p>
            <a:r>
              <a:rPr lang="en-US" dirty="0"/>
              <a:t>Key Message #2</a:t>
            </a:r>
          </a:p>
        </p:txBody>
      </p:sp>
      <p:sp>
        <p:nvSpPr>
          <p:cNvPr id="3" name="Text Placeholder 2">
            <a:extLst>
              <a:ext uri="{FF2B5EF4-FFF2-40B4-BE49-F238E27FC236}">
                <a16:creationId xmlns:a16="http://schemas.microsoft.com/office/drawing/2014/main" id="{5201FB5F-0126-9442-A1B6-3D89C9EE2E13}"/>
              </a:ext>
            </a:extLst>
          </p:cNvPr>
          <p:cNvSpPr>
            <a:spLocks noGrp="1"/>
          </p:cNvSpPr>
          <p:nvPr>
            <p:ph type="body" sz="quarter" idx="11"/>
          </p:nvPr>
        </p:nvSpPr>
        <p:spPr/>
        <p:txBody>
          <a:bodyPr/>
          <a:lstStyle/>
          <a:p>
            <a:r>
              <a:rPr lang="en-US" dirty="0"/>
              <a:t>10</a:t>
            </a:r>
          </a:p>
        </p:txBody>
      </p:sp>
      <p:sp>
        <p:nvSpPr>
          <p:cNvPr id="4" name="Text Placeholder 3">
            <a:extLst>
              <a:ext uri="{FF2B5EF4-FFF2-40B4-BE49-F238E27FC236}">
                <a16:creationId xmlns:a16="http://schemas.microsoft.com/office/drawing/2014/main" id="{C205CE59-4F49-CC48-B6FC-55ACBA68850D}"/>
              </a:ext>
            </a:extLst>
          </p:cNvPr>
          <p:cNvSpPr>
            <a:spLocks noGrp="1"/>
          </p:cNvSpPr>
          <p:nvPr>
            <p:ph type="body" sz="quarter" idx="12"/>
          </p:nvPr>
        </p:nvSpPr>
        <p:spPr/>
        <p:txBody>
          <a:bodyPr/>
          <a:lstStyle/>
          <a:p>
            <a:r>
              <a:rPr lang="en-US" dirty="0"/>
              <a:t>Ch. 10 | Agriculture and Rural Communities</a:t>
            </a:r>
          </a:p>
        </p:txBody>
      </p:sp>
      <p:sp>
        <p:nvSpPr>
          <p:cNvPr id="5" name="Content Placeholder 4">
            <a:extLst>
              <a:ext uri="{FF2B5EF4-FFF2-40B4-BE49-F238E27FC236}">
                <a16:creationId xmlns:a16="http://schemas.microsoft.com/office/drawing/2014/main" id="{7DB40783-34C7-0940-B6D2-293C45CF5F2C}"/>
              </a:ext>
            </a:extLst>
          </p:cNvPr>
          <p:cNvSpPr>
            <a:spLocks noGrp="1"/>
          </p:cNvSpPr>
          <p:nvPr>
            <p:ph idx="13"/>
          </p:nvPr>
        </p:nvSpPr>
        <p:spPr/>
        <p:txBody>
          <a:bodyPr/>
          <a:lstStyle/>
          <a:p>
            <a:r>
              <a:rPr lang="en-US" dirty="0"/>
              <a:t>The degradation of critical soil and water resources will expand as extreme precipitation events increase across our agricultural landscape. Sustainable crop production is threatened by excessive runoff, leaching, and flooding, which results in soil erosion, degraded water quality in lakes and streams, and damage to rural community infrastructure. Management practices to restore soil structure and the hydrologic function of landscapes are essential for improving resilience to these challenges.</a:t>
            </a:r>
          </a:p>
        </p:txBody>
      </p:sp>
      <p:sp>
        <p:nvSpPr>
          <p:cNvPr id="6" name="Text Placeholder 5">
            <a:extLst>
              <a:ext uri="{FF2B5EF4-FFF2-40B4-BE49-F238E27FC236}">
                <a16:creationId xmlns:a16="http://schemas.microsoft.com/office/drawing/2014/main" id="{B8EA20DC-0367-394D-A471-7CA422406CEA}"/>
              </a:ext>
            </a:extLst>
          </p:cNvPr>
          <p:cNvSpPr>
            <a:spLocks noGrp="1"/>
          </p:cNvSpPr>
          <p:nvPr>
            <p:ph type="body" sz="quarter" idx="14"/>
          </p:nvPr>
        </p:nvSpPr>
        <p:spPr/>
        <p:txBody>
          <a:bodyPr/>
          <a:lstStyle/>
          <a:p>
            <a:r>
              <a:rPr lang="en-US" dirty="0"/>
              <a:t>Degradation of Soil and Water Resources</a:t>
            </a:r>
          </a:p>
        </p:txBody>
      </p:sp>
    </p:spTree>
    <p:extLst>
      <p:ext uri="{BB962C8B-B14F-4D97-AF65-F5344CB8AC3E}">
        <p14:creationId xmlns:p14="http://schemas.microsoft.com/office/powerpoint/2010/main" val="2447630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90DEC5-D08F-DE4D-9488-773656BA957F}"/>
              </a:ext>
            </a:extLst>
          </p:cNvPr>
          <p:cNvSpPr>
            <a:spLocks noGrp="1"/>
          </p:cNvSpPr>
          <p:nvPr>
            <p:ph type="body" sz="quarter" idx="10"/>
          </p:nvPr>
        </p:nvSpPr>
        <p:spPr/>
        <p:txBody>
          <a:bodyPr/>
          <a:lstStyle/>
          <a:p>
            <a:r>
              <a:rPr lang="en-US" dirty="0"/>
              <a:t>Key Message #3</a:t>
            </a:r>
          </a:p>
        </p:txBody>
      </p:sp>
      <p:sp>
        <p:nvSpPr>
          <p:cNvPr id="3" name="Text Placeholder 2">
            <a:extLst>
              <a:ext uri="{FF2B5EF4-FFF2-40B4-BE49-F238E27FC236}">
                <a16:creationId xmlns:a16="http://schemas.microsoft.com/office/drawing/2014/main" id="{5201FB5F-0126-9442-A1B6-3D89C9EE2E13}"/>
              </a:ext>
            </a:extLst>
          </p:cNvPr>
          <p:cNvSpPr>
            <a:spLocks noGrp="1"/>
          </p:cNvSpPr>
          <p:nvPr>
            <p:ph type="body" sz="quarter" idx="11"/>
          </p:nvPr>
        </p:nvSpPr>
        <p:spPr/>
        <p:txBody>
          <a:bodyPr/>
          <a:lstStyle/>
          <a:p>
            <a:r>
              <a:rPr lang="en-US" dirty="0"/>
              <a:t>10</a:t>
            </a:r>
          </a:p>
        </p:txBody>
      </p:sp>
      <p:sp>
        <p:nvSpPr>
          <p:cNvPr id="4" name="Text Placeholder 3">
            <a:extLst>
              <a:ext uri="{FF2B5EF4-FFF2-40B4-BE49-F238E27FC236}">
                <a16:creationId xmlns:a16="http://schemas.microsoft.com/office/drawing/2014/main" id="{C205CE59-4F49-CC48-B6FC-55ACBA68850D}"/>
              </a:ext>
            </a:extLst>
          </p:cNvPr>
          <p:cNvSpPr>
            <a:spLocks noGrp="1"/>
          </p:cNvSpPr>
          <p:nvPr>
            <p:ph type="body" sz="quarter" idx="12"/>
          </p:nvPr>
        </p:nvSpPr>
        <p:spPr/>
        <p:txBody>
          <a:bodyPr/>
          <a:lstStyle/>
          <a:p>
            <a:r>
              <a:rPr lang="en-US" dirty="0"/>
              <a:t>Ch. 10 | Agriculture and Rural Communities</a:t>
            </a:r>
          </a:p>
        </p:txBody>
      </p:sp>
      <p:sp>
        <p:nvSpPr>
          <p:cNvPr id="5" name="Content Placeholder 4">
            <a:extLst>
              <a:ext uri="{FF2B5EF4-FFF2-40B4-BE49-F238E27FC236}">
                <a16:creationId xmlns:a16="http://schemas.microsoft.com/office/drawing/2014/main" id="{7DB40783-34C7-0940-B6D2-293C45CF5F2C}"/>
              </a:ext>
            </a:extLst>
          </p:cNvPr>
          <p:cNvSpPr>
            <a:spLocks noGrp="1"/>
          </p:cNvSpPr>
          <p:nvPr>
            <p:ph idx="13"/>
          </p:nvPr>
        </p:nvSpPr>
        <p:spPr/>
        <p:txBody>
          <a:bodyPr/>
          <a:lstStyle/>
          <a:p>
            <a:r>
              <a:rPr lang="en-US" dirty="0"/>
              <a:t>Challenges to human and livestock health are growing due to the increased frequency and intensity of high temperature extremes. Extreme heat conditions contribute to heat exhaustion, heatstroke, and heart attacks in humans. Heat stress in livestock results in large economic losses for producers. Expanded health services in rural areas, heat-tolerant livestock, and improved design of confined animal housing are all important advances to minimize these challenges.</a:t>
            </a:r>
          </a:p>
        </p:txBody>
      </p:sp>
      <p:sp>
        <p:nvSpPr>
          <p:cNvPr id="6" name="Text Placeholder 5">
            <a:extLst>
              <a:ext uri="{FF2B5EF4-FFF2-40B4-BE49-F238E27FC236}">
                <a16:creationId xmlns:a16="http://schemas.microsoft.com/office/drawing/2014/main" id="{B8EA20DC-0367-394D-A471-7CA422406CEA}"/>
              </a:ext>
            </a:extLst>
          </p:cNvPr>
          <p:cNvSpPr>
            <a:spLocks noGrp="1"/>
          </p:cNvSpPr>
          <p:nvPr>
            <p:ph type="body" sz="quarter" idx="14"/>
          </p:nvPr>
        </p:nvSpPr>
        <p:spPr/>
        <p:txBody>
          <a:bodyPr/>
          <a:lstStyle/>
          <a:p>
            <a:r>
              <a:rPr lang="en-US" dirty="0"/>
              <a:t>Health Challenges to Rural Populations and Livestock</a:t>
            </a:r>
          </a:p>
        </p:txBody>
      </p:sp>
    </p:spTree>
    <p:extLst>
      <p:ext uri="{BB962C8B-B14F-4D97-AF65-F5344CB8AC3E}">
        <p14:creationId xmlns:p14="http://schemas.microsoft.com/office/powerpoint/2010/main" val="840712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90DEC5-D08F-DE4D-9488-773656BA957F}"/>
              </a:ext>
            </a:extLst>
          </p:cNvPr>
          <p:cNvSpPr>
            <a:spLocks noGrp="1"/>
          </p:cNvSpPr>
          <p:nvPr>
            <p:ph type="body" sz="quarter" idx="10"/>
          </p:nvPr>
        </p:nvSpPr>
        <p:spPr/>
        <p:txBody>
          <a:bodyPr/>
          <a:lstStyle/>
          <a:p>
            <a:r>
              <a:rPr lang="en-US" dirty="0"/>
              <a:t>Key Message #4</a:t>
            </a:r>
          </a:p>
        </p:txBody>
      </p:sp>
      <p:sp>
        <p:nvSpPr>
          <p:cNvPr id="3" name="Text Placeholder 2">
            <a:extLst>
              <a:ext uri="{FF2B5EF4-FFF2-40B4-BE49-F238E27FC236}">
                <a16:creationId xmlns:a16="http://schemas.microsoft.com/office/drawing/2014/main" id="{5201FB5F-0126-9442-A1B6-3D89C9EE2E13}"/>
              </a:ext>
            </a:extLst>
          </p:cNvPr>
          <p:cNvSpPr>
            <a:spLocks noGrp="1"/>
          </p:cNvSpPr>
          <p:nvPr>
            <p:ph type="body" sz="quarter" idx="11"/>
          </p:nvPr>
        </p:nvSpPr>
        <p:spPr/>
        <p:txBody>
          <a:bodyPr/>
          <a:lstStyle/>
          <a:p>
            <a:r>
              <a:rPr lang="en-US" dirty="0"/>
              <a:t>10</a:t>
            </a:r>
          </a:p>
        </p:txBody>
      </p:sp>
      <p:sp>
        <p:nvSpPr>
          <p:cNvPr id="4" name="Text Placeholder 3">
            <a:extLst>
              <a:ext uri="{FF2B5EF4-FFF2-40B4-BE49-F238E27FC236}">
                <a16:creationId xmlns:a16="http://schemas.microsoft.com/office/drawing/2014/main" id="{C205CE59-4F49-CC48-B6FC-55ACBA68850D}"/>
              </a:ext>
            </a:extLst>
          </p:cNvPr>
          <p:cNvSpPr>
            <a:spLocks noGrp="1"/>
          </p:cNvSpPr>
          <p:nvPr>
            <p:ph type="body" sz="quarter" idx="12"/>
          </p:nvPr>
        </p:nvSpPr>
        <p:spPr/>
        <p:txBody>
          <a:bodyPr/>
          <a:lstStyle/>
          <a:p>
            <a:r>
              <a:rPr lang="en-US" dirty="0"/>
              <a:t>Ch. 10 | Agriculture and Rural Communities</a:t>
            </a:r>
          </a:p>
        </p:txBody>
      </p:sp>
      <p:sp>
        <p:nvSpPr>
          <p:cNvPr id="5" name="Content Placeholder 4">
            <a:extLst>
              <a:ext uri="{FF2B5EF4-FFF2-40B4-BE49-F238E27FC236}">
                <a16:creationId xmlns:a16="http://schemas.microsoft.com/office/drawing/2014/main" id="{7DB40783-34C7-0940-B6D2-293C45CF5F2C}"/>
              </a:ext>
            </a:extLst>
          </p:cNvPr>
          <p:cNvSpPr>
            <a:spLocks noGrp="1"/>
          </p:cNvSpPr>
          <p:nvPr>
            <p:ph idx="13"/>
          </p:nvPr>
        </p:nvSpPr>
        <p:spPr/>
        <p:txBody>
          <a:bodyPr/>
          <a:lstStyle/>
          <a:p>
            <a:r>
              <a:rPr lang="en-US" dirty="0"/>
              <a:t>Residents in rural communities often have limited capacity to respond to climate change impacts, due to poverty and limitations in community resources. Communication, transportation, water, and sanitary infrastructure are vulnerable to disruption from climate stressors. Achieving social resilience to these challenges would require increases in local capacity to make adaptive improvements in shared community resources.</a:t>
            </a:r>
          </a:p>
        </p:txBody>
      </p:sp>
      <p:sp>
        <p:nvSpPr>
          <p:cNvPr id="6" name="Text Placeholder 5">
            <a:extLst>
              <a:ext uri="{FF2B5EF4-FFF2-40B4-BE49-F238E27FC236}">
                <a16:creationId xmlns:a16="http://schemas.microsoft.com/office/drawing/2014/main" id="{B8EA20DC-0367-394D-A471-7CA422406CEA}"/>
              </a:ext>
            </a:extLst>
          </p:cNvPr>
          <p:cNvSpPr>
            <a:spLocks noGrp="1"/>
          </p:cNvSpPr>
          <p:nvPr>
            <p:ph type="body" sz="quarter" idx="14"/>
          </p:nvPr>
        </p:nvSpPr>
        <p:spPr/>
        <p:txBody>
          <a:bodyPr/>
          <a:lstStyle/>
          <a:p>
            <a:r>
              <a:rPr lang="en-US" dirty="0"/>
              <a:t>Vulnerability and Adaptive Capacity of Rural Communities</a:t>
            </a:r>
          </a:p>
        </p:txBody>
      </p:sp>
    </p:spTree>
    <p:extLst>
      <p:ext uri="{BB962C8B-B14F-4D97-AF65-F5344CB8AC3E}">
        <p14:creationId xmlns:p14="http://schemas.microsoft.com/office/powerpoint/2010/main" val="1527347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D2DAA493-4399-8D47-B2A9-3904DF9E802D}"/>
              </a:ext>
            </a:extLst>
          </p:cNvPr>
          <p:cNvPicPr>
            <a:picLocks noGrp="1" noChangeAspect="1"/>
          </p:cNvPicPr>
          <p:nvPr>
            <p:ph sz="quarter" idx="10"/>
          </p:nvPr>
        </p:nvPicPr>
        <p:blipFill>
          <a:blip r:embed="rId3" cstate="screen">
            <a:extLst>
              <a:ext uri="{28A0092B-C50C-407E-A947-70E740481C1C}">
                <a14:useLocalDpi xmlns:a14="http://schemas.microsoft.com/office/drawing/2010/main"/>
              </a:ext>
            </a:extLst>
          </a:blip>
          <a:stretch>
            <a:fillRect/>
          </a:stretch>
        </p:blipFill>
        <p:spPr>
          <a:xfrm>
            <a:off x="3887788" y="1024906"/>
            <a:ext cx="4629150" cy="4268437"/>
          </a:xfrm>
        </p:spPr>
      </p:pic>
      <p:sp>
        <p:nvSpPr>
          <p:cNvPr id="3" name="Title 2">
            <a:extLst>
              <a:ext uri="{FF2B5EF4-FFF2-40B4-BE49-F238E27FC236}">
                <a16:creationId xmlns:a16="http://schemas.microsoft.com/office/drawing/2014/main" id="{DE6D4AA6-FD5A-D243-9D34-CC04C46D188D}"/>
              </a:ext>
            </a:extLst>
          </p:cNvPr>
          <p:cNvSpPr>
            <a:spLocks noGrp="1"/>
          </p:cNvSpPr>
          <p:nvPr>
            <p:ph type="title"/>
          </p:nvPr>
        </p:nvSpPr>
        <p:spPr/>
        <p:txBody>
          <a:bodyPr/>
          <a:lstStyle/>
          <a:p>
            <a:r>
              <a:rPr lang="en-US" dirty="0"/>
              <a:t>Fig. 10.1: Agricultural Jobs and Revenue</a:t>
            </a:r>
          </a:p>
        </p:txBody>
      </p:sp>
      <p:sp>
        <p:nvSpPr>
          <p:cNvPr id="4" name="Text Placeholder 3">
            <a:extLst>
              <a:ext uri="{FF2B5EF4-FFF2-40B4-BE49-F238E27FC236}">
                <a16:creationId xmlns:a16="http://schemas.microsoft.com/office/drawing/2014/main" id="{8579166F-AE10-C04B-88B8-918040767CA6}"/>
              </a:ext>
            </a:extLst>
          </p:cNvPr>
          <p:cNvSpPr>
            <a:spLocks noGrp="1"/>
          </p:cNvSpPr>
          <p:nvPr>
            <p:ph type="body" sz="half" idx="2"/>
          </p:nvPr>
        </p:nvSpPr>
        <p:spPr/>
        <p:txBody>
          <a:bodyPr/>
          <a:lstStyle/>
          <a:p>
            <a:r>
              <a:rPr lang="en-US" dirty="0"/>
              <a:t>The figure shows (a) the contribution of agriculture and related sectors to the U.S. economy and (b) employment figures in agriculture and related sectors (as of 2015). Agriculture and other food-related value-added sectors account for 21 million full- and part-time jobs and contribute about $1 trillion annually to the United States economy. </a:t>
            </a:r>
            <a:r>
              <a:rPr lang="en-US" i="1" dirty="0"/>
              <a:t>Source: adapted from Kassel et al. 2017.</a:t>
            </a:r>
            <a:r>
              <a:rPr lang="en-US" i="1" baseline="30000" dirty="0">
                <a:hlinkClick r:id="rId4"/>
              </a:rPr>
              <a:t>1</a:t>
            </a:r>
            <a:endParaRPr lang="en-US" i="1" baseline="30000" dirty="0"/>
          </a:p>
        </p:txBody>
      </p:sp>
      <p:sp>
        <p:nvSpPr>
          <p:cNvPr id="5" name="Text Placeholder 4">
            <a:extLst>
              <a:ext uri="{FF2B5EF4-FFF2-40B4-BE49-F238E27FC236}">
                <a16:creationId xmlns:a16="http://schemas.microsoft.com/office/drawing/2014/main" id="{43BB7493-CC1B-3C47-8763-FF5F972FABCB}"/>
              </a:ext>
            </a:extLst>
          </p:cNvPr>
          <p:cNvSpPr>
            <a:spLocks noGrp="1"/>
          </p:cNvSpPr>
          <p:nvPr>
            <p:ph type="body" sz="quarter" idx="12"/>
          </p:nvPr>
        </p:nvSpPr>
        <p:spPr/>
        <p:txBody>
          <a:bodyPr/>
          <a:lstStyle/>
          <a:p>
            <a:r>
              <a:rPr lang="en-US" dirty="0"/>
              <a:t>Ch. 10 | Agriculture and Rural Communities</a:t>
            </a:r>
          </a:p>
        </p:txBody>
      </p:sp>
    </p:spTree>
    <p:extLst>
      <p:ext uri="{BB962C8B-B14F-4D97-AF65-F5344CB8AC3E}">
        <p14:creationId xmlns:p14="http://schemas.microsoft.com/office/powerpoint/2010/main" val="2318343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A014B074-51F8-4846-A1B9-86F2BE93C659}"/>
              </a:ext>
            </a:extLst>
          </p:cNvPr>
          <p:cNvPicPr>
            <a:picLocks noGrp="1" noChangeAspect="1"/>
          </p:cNvPicPr>
          <p:nvPr>
            <p:ph sz="quarter" idx="10"/>
          </p:nvPr>
        </p:nvPicPr>
        <p:blipFill>
          <a:blip r:embed="rId3" cstate="screen">
            <a:extLst>
              <a:ext uri="{28A0092B-C50C-407E-A947-70E740481C1C}">
                <a14:useLocalDpi xmlns:a14="http://schemas.microsoft.com/office/drawing/2010/main"/>
              </a:ext>
            </a:extLst>
          </a:blip>
          <a:stretch>
            <a:fillRect/>
          </a:stretch>
        </p:blipFill>
        <p:spPr>
          <a:xfrm>
            <a:off x="1504661" y="457200"/>
            <a:ext cx="6137853" cy="3014663"/>
          </a:xfrm>
        </p:spPr>
      </p:pic>
      <p:sp>
        <p:nvSpPr>
          <p:cNvPr id="3" name="Title 2">
            <a:extLst>
              <a:ext uri="{FF2B5EF4-FFF2-40B4-BE49-F238E27FC236}">
                <a16:creationId xmlns:a16="http://schemas.microsoft.com/office/drawing/2014/main" id="{1CF3E6EA-3CC7-A545-A609-ACD7BDBD9D51}"/>
              </a:ext>
            </a:extLst>
          </p:cNvPr>
          <p:cNvSpPr>
            <a:spLocks noGrp="1"/>
          </p:cNvSpPr>
          <p:nvPr>
            <p:ph type="title"/>
          </p:nvPr>
        </p:nvSpPr>
        <p:spPr/>
        <p:txBody>
          <a:bodyPr/>
          <a:lstStyle/>
          <a:p>
            <a:r>
              <a:rPr lang="en-US" dirty="0"/>
              <a:t>Fig. 10.2: Population Changes and Poverty Rates in Rural Counties</a:t>
            </a:r>
          </a:p>
        </p:txBody>
      </p:sp>
      <p:sp>
        <p:nvSpPr>
          <p:cNvPr id="4" name="Text Placeholder 3">
            <a:extLst>
              <a:ext uri="{FF2B5EF4-FFF2-40B4-BE49-F238E27FC236}">
                <a16:creationId xmlns:a16="http://schemas.microsoft.com/office/drawing/2014/main" id="{406369A8-0BB6-1744-92D3-A78A9B3B4BC1}"/>
              </a:ext>
            </a:extLst>
          </p:cNvPr>
          <p:cNvSpPr>
            <a:spLocks noGrp="1"/>
          </p:cNvSpPr>
          <p:nvPr>
            <p:ph type="body" sz="half" idx="2"/>
          </p:nvPr>
        </p:nvSpPr>
        <p:spPr/>
        <p:txBody>
          <a:bodyPr>
            <a:normAutofit/>
          </a:bodyPr>
          <a:lstStyle/>
          <a:p>
            <a:r>
              <a:rPr lang="en-US" dirty="0"/>
              <a:t>The figure shows county-level (a) population changes for 2010–2017 and (b) poverty rates for 2011–2015 in rural U.S. communities. Rural populations are migrating to urban regions due to relatively slow employment growth and high rates of poverty. Data for the U.S. Caribbean region were not available at the time of publication. </a:t>
            </a:r>
            <a:r>
              <a:rPr lang="en-US" i="1" dirty="0"/>
              <a:t>Sources: (a) adapted from ERS 2018</a:t>
            </a:r>
            <a:r>
              <a:rPr lang="en-US" i="1" baseline="30000" dirty="0">
                <a:hlinkClick r:id="rId4"/>
              </a:rPr>
              <a:t>2</a:t>
            </a:r>
            <a:r>
              <a:rPr lang="en-US" i="1" dirty="0"/>
              <a:t>; (b) redrawn from ERS 2017.</a:t>
            </a:r>
            <a:r>
              <a:rPr lang="en-US" i="1" baseline="30000" dirty="0">
                <a:hlinkClick r:id="rId5"/>
              </a:rPr>
              <a:t>3</a:t>
            </a:r>
            <a:endParaRPr lang="en-US" i="1" baseline="30000" dirty="0"/>
          </a:p>
        </p:txBody>
      </p:sp>
      <p:sp>
        <p:nvSpPr>
          <p:cNvPr id="5" name="Text Placeholder 4">
            <a:extLst>
              <a:ext uri="{FF2B5EF4-FFF2-40B4-BE49-F238E27FC236}">
                <a16:creationId xmlns:a16="http://schemas.microsoft.com/office/drawing/2014/main" id="{F507A1FE-5D9B-164A-BF66-6D601B515768}"/>
              </a:ext>
            </a:extLst>
          </p:cNvPr>
          <p:cNvSpPr>
            <a:spLocks noGrp="1"/>
          </p:cNvSpPr>
          <p:nvPr>
            <p:ph type="body" sz="quarter" idx="12"/>
          </p:nvPr>
        </p:nvSpPr>
        <p:spPr/>
        <p:txBody>
          <a:bodyPr/>
          <a:lstStyle/>
          <a:p>
            <a:r>
              <a:rPr lang="en-US" dirty="0"/>
              <a:t>Ch. 10 | Agriculture and Rural Communities</a:t>
            </a:r>
          </a:p>
        </p:txBody>
      </p:sp>
    </p:spTree>
    <p:extLst>
      <p:ext uri="{BB962C8B-B14F-4D97-AF65-F5344CB8AC3E}">
        <p14:creationId xmlns:p14="http://schemas.microsoft.com/office/powerpoint/2010/main" val="3449486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AFD1A964-7CD7-D147-98F8-FD98E4C21709}"/>
              </a:ext>
            </a:extLst>
          </p:cNvPr>
          <p:cNvPicPr>
            <a:picLocks noGrp="1" noChangeAspect="1"/>
          </p:cNvPicPr>
          <p:nvPr>
            <p:ph sz="quarter" idx="10"/>
          </p:nvPr>
        </p:nvPicPr>
        <p:blipFill>
          <a:blip r:embed="rId3" cstate="screen">
            <a:extLst>
              <a:ext uri="{28A0092B-C50C-407E-A947-70E740481C1C}">
                <a14:useLocalDpi xmlns:a14="http://schemas.microsoft.com/office/drawing/2010/main"/>
              </a:ext>
            </a:extLst>
          </a:blip>
          <a:stretch>
            <a:fillRect/>
          </a:stretch>
        </p:blipFill>
        <p:spPr>
          <a:xfrm>
            <a:off x="4109808" y="457200"/>
            <a:ext cx="4185109" cy="5403850"/>
          </a:xfrm>
        </p:spPr>
      </p:pic>
      <p:sp>
        <p:nvSpPr>
          <p:cNvPr id="3" name="Title 2">
            <a:extLst>
              <a:ext uri="{FF2B5EF4-FFF2-40B4-BE49-F238E27FC236}">
                <a16:creationId xmlns:a16="http://schemas.microsoft.com/office/drawing/2014/main" id="{EF223F13-04F0-1F41-A2FB-C3F3AA9467C1}"/>
              </a:ext>
            </a:extLst>
          </p:cNvPr>
          <p:cNvSpPr>
            <a:spLocks noGrp="1"/>
          </p:cNvSpPr>
          <p:nvPr>
            <p:ph type="title"/>
          </p:nvPr>
        </p:nvSpPr>
        <p:spPr/>
        <p:txBody>
          <a:bodyPr/>
          <a:lstStyle/>
          <a:p>
            <a:r>
              <a:rPr lang="en-US" dirty="0"/>
              <a:t>Fig. 10.3: Changes in the Ogallala Aquifer </a:t>
            </a:r>
          </a:p>
        </p:txBody>
      </p:sp>
      <p:sp>
        <p:nvSpPr>
          <p:cNvPr id="4" name="Text Placeholder 3">
            <a:extLst>
              <a:ext uri="{FF2B5EF4-FFF2-40B4-BE49-F238E27FC236}">
                <a16:creationId xmlns:a16="http://schemas.microsoft.com/office/drawing/2014/main" id="{0E3D4E28-ED44-9344-A5A4-91C4892AD074}"/>
              </a:ext>
            </a:extLst>
          </p:cNvPr>
          <p:cNvSpPr>
            <a:spLocks noGrp="1"/>
          </p:cNvSpPr>
          <p:nvPr>
            <p:ph type="body" sz="half" idx="2"/>
          </p:nvPr>
        </p:nvSpPr>
        <p:spPr>
          <a:xfrm>
            <a:off x="629841" y="2057400"/>
            <a:ext cx="2949178" cy="3811588"/>
          </a:xfrm>
        </p:spPr>
        <p:txBody>
          <a:bodyPr/>
          <a:lstStyle/>
          <a:p>
            <a:r>
              <a:rPr lang="en-US" dirty="0"/>
              <a:t>The figure shows changes in groundwater levels in the Ogallala Aquifer from predevelopment to 2015. </a:t>
            </a:r>
            <a:r>
              <a:rPr lang="en-US" i="1" dirty="0"/>
              <a:t>Source: adapted from McGuire 2017.</a:t>
            </a:r>
            <a:r>
              <a:rPr lang="en-US" i="1" baseline="30000" dirty="0">
                <a:hlinkClick r:id="rId4"/>
              </a:rPr>
              <a:t>163</a:t>
            </a:r>
            <a:endParaRPr lang="en-US" i="1" baseline="30000" dirty="0"/>
          </a:p>
        </p:txBody>
      </p:sp>
      <p:sp>
        <p:nvSpPr>
          <p:cNvPr id="5" name="Text Placeholder 4">
            <a:extLst>
              <a:ext uri="{FF2B5EF4-FFF2-40B4-BE49-F238E27FC236}">
                <a16:creationId xmlns:a16="http://schemas.microsoft.com/office/drawing/2014/main" id="{77F0FEC6-D68A-774E-8B93-537608B7F0C8}"/>
              </a:ext>
            </a:extLst>
          </p:cNvPr>
          <p:cNvSpPr>
            <a:spLocks noGrp="1"/>
          </p:cNvSpPr>
          <p:nvPr>
            <p:ph type="body" sz="quarter" idx="12"/>
          </p:nvPr>
        </p:nvSpPr>
        <p:spPr/>
        <p:txBody>
          <a:bodyPr/>
          <a:lstStyle/>
          <a:p>
            <a:r>
              <a:rPr lang="en-US" dirty="0"/>
              <a:t>Ch. 10 | Agriculture and Rural Communities</a:t>
            </a:r>
          </a:p>
        </p:txBody>
      </p:sp>
    </p:spTree>
    <p:extLst>
      <p:ext uri="{BB962C8B-B14F-4D97-AF65-F5344CB8AC3E}">
        <p14:creationId xmlns:p14="http://schemas.microsoft.com/office/powerpoint/2010/main" val="3457100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B03A9989-34E2-6141-B338-A64FEFB06781}"/>
              </a:ext>
            </a:extLst>
          </p:cNvPr>
          <p:cNvPicPr>
            <a:picLocks noGrp="1" noChangeAspect="1"/>
          </p:cNvPicPr>
          <p:nvPr>
            <p:ph sz="quarter" idx="10"/>
          </p:nvPr>
        </p:nvPicPr>
        <p:blipFill>
          <a:blip r:embed="rId3" cstate="screen">
            <a:extLst>
              <a:ext uri="{28A0092B-C50C-407E-A947-70E740481C1C}">
                <a14:useLocalDpi xmlns:a14="http://schemas.microsoft.com/office/drawing/2010/main"/>
              </a:ext>
            </a:extLst>
          </a:blip>
          <a:stretch>
            <a:fillRect/>
          </a:stretch>
        </p:blipFill>
        <p:spPr>
          <a:xfrm>
            <a:off x="2249488" y="459581"/>
            <a:ext cx="4648200" cy="3009900"/>
          </a:xfrm>
        </p:spPr>
      </p:pic>
      <p:sp>
        <p:nvSpPr>
          <p:cNvPr id="3" name="Title 2">
            <a:extLst>
              <a:ext uri="{FF2B5EF4-FFF2-40B4-BE49-F238E27FC236}">
                <a16:creationId xmlns:a16="http://schemas.microsoft.com/office/drawing/2014/main" id="{1227222E-106E-2448-B2EB-2490D4F67DB5}"/>
              </a:ext>
            </a:extLst>
          </p:cNvPr>
          <p:cNvSpPr>
            <a:spLocks noGrp="1"/>
          </p:cNvSpPr>
          <p:nvPr>
            <p:ph type="title"/>
          </p:nvPr>
        </p:nvSpPr>
        <p:spPr/>
        <p:txBody>
          <a:bodyPr/>
          <a:lstStyle/>
          <a:p>
            <a:r>
              <a:rPr lang="en-US" dirty="0"/>
              <a:t>Fig. 10.4: Land Area and Extreme Precipitation</a:t>
            </a:r>
          </a:p>
        </p:txBody>
      </p:sp>
      <p:sp>
        <p:nvSpPr>
          <p:cNvPr id="4" name="Text Placeholder 3">
            <a:extLst>
              <a:ext uri="{FF2B5EF4-FFF2-40B4-BE49-F238E27FC236}">
                <a16:creationId xmlns:a16="http://schemas.microsoft.com/office/drawing/2014/main" id="{DC11FDE6-D57B-174D-86DC-4449B473B828}"/>
              </a:ext>
            </a:extLst>
          </p:cNvPr>
          <p:cNvSpPr>
            <a:spLocks noGrp="1"/>
          </p:cNvSpPr>
          <p:nvPr>
            <p:ph type="body" sz="half" idx="2"/>
          </p:nvPr>
        </p:nvSpPr>
        <p:spPr/>
        <p:txBody>
          <a:bodyPr>
            <a:normAutofit/>
          </a:bodyPr>
          <a:lstStyle/>
          <a:p>
            <a:r>
              <a:rPr lang="en-US" dirty="0"/>
              <a:t>The figure shows the percent of land area in the contiguous 48 states experiencing extreme one-day precipitation events between 1910 and 2017. These extreme events pose erosion and water quality risks that have increased in recent decades. The bars represent individual years, and the orange line is a nine-year weighted average. </a:t>
            </a:r>
            <a:r>
              <a:rPr lang="en-US" i="1" dirty="0"/>
              <a:t>Source: adapted from EPA 2016.</a:t>
            </a:r>
            <a:r>
              <a:rPr lang="en-US" i="1" baseline="30000" dirty="0">
                <a:hlinkClick r:id="rId4"/>
              </a:rPr>
              <a:t>171</a:t>
            </a:r>
            <a:endParaRPr lang="en-US" i="1" baseline="30000" dirty="0"/>
          </a:p>
        </p:txBody>
      </p:sp>
      <p:sp>
        <p:nvSpPr>
          <p:cNvPr id="5" name="Text Placeholder 4">
            <a:extLst>
              <a:ext uri="{FF2B5EF4-FFF2-40B4-BE49-F238E27FC236}">
                <a16:creationId xmlns:a16="http://schemas.microsoft.com/office/drawing/2014/main" id="{20B16A78-296F-2748-B218-4E48C78EB121}"/>
              </a:ext>
            </a:extLst>
          </p:cNvPr>
          <p:cNvSpPr>
            <a:spLocks noGrp="1"/>
          </p:cNvSpPr>
          <p:nvPr>
            <p:ph type="body" sz="quarter" idx="12"/>
          </p:nvPr>
        </p:nvSpPr>
        <p:spPr/>
        <p:txBody>
          <a:bodyPr/>
          <a:lstStyle/>
          <a:p>
            <a:r>
              <a:rPr lang="en-US" dirty="0"/>
              <a:t>Ch. 10 | Agriculture and Rural Communities</a:t>
            </a:r>
          </a:p>
        </p:txBody>
      </p:sp>
    </p:spTree>
    <p:extLst>
      <p:ext uri="{BB962C8B-B14F-4D97-AF65-F5344CB8AC3E}">
        <p14:creationId xmlns:p14="http://schemas.microsoft.com/office/powerpoint/2010/main" val="35383280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8160560-108D-4A61-A989-FE4F5CB28C2B}" vid="{BDD4641C-16D2-4D34-A5AE-8EADF1B3B8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TotalTime>
  <Words>1330</Words>
  <Application>Microsoft Macintosh PowerPoint</Application>
  <PresentationFormat>On-screen Show (4:3)</PresentationFormat>
  <Paragraphs>70</Paragraphs>
  <Slides>13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Fig. 10.1: Agricultural Jobs and Revenue</vt:lpstr>
      <vt:lpstr>Fig. 10.2: Population Changes and Poverty Rates in Rural Counties</vt:lpstr>
      <vt:lpstr>Fig. 10.3: Changes in the Ogallala Aquifer </vt:lpstr>
      <vt:lpstr>Fig. 10.4: Land Area and Extreme Precipitation</vt:lpstr>
      <vt:lpstr>Fig. 10.5: Projected Reduction in Milk Production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Avery, Chris</dc:creator>
  <cp:lastModifiedBy>Kristin Lewis</cp:lastModifiedBy>
  <cp:revision>16</cp:revision>
  <cp:lastPrinted>2018-11-20T01:14:01Z</cp:lastPrinted>
  <dcterms:created xsi:type="dcterms:W3CDTF">2018-11-13T20:44:27Z</dcterms:created>
  <dcterms:modified xsi:type="dcterms:W3CDTF">2018-11-20T17:12:10Z</dcterms:modified>
</cp:coreProperties>
</file>