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56" r:id="rId2"/>
    <p:sldId id="280" r:id="rId3"/>
    <p:sldId id="257" r:id="rId4"/>
    <p:sldId id="281" r:id="rId5"/>
    <p:sldId id="258" r:id="rId6"/>
    <p:sldId id="259" r:id="rId7"/>
    <p:sldId id="260" r:id="rId8"/>
    <p:sldId id="282" r:id="rId9"/>
    <p:sldId id="283" r:id="rId10"/>
    <p:sldId id="261" r:id="rId11"/>
    <p:sldId id="262" r:id="rId12"/>
    <p:sldId id="263" r:id="rId13"/>
    <p:sldId id="264" r:id="rId14"/>
    <p:sldId id="265" r:id="rId15"/>
    <p:sldId id="266" r:id="rId16"/>
    <p:sldId id="284" r:id="rId17"/>
    <p:sldId id="267" r:id="rId18"/>
    <p:sldId id="268" r:id="rId19"/>
    <p:sldId id="269" r:id="rId20"/>
    <p:sldId id="270" r:id="rId21"/>
    <p:sldId id="271" r:id="rId22"/>
    <p:sldId id="285" r:id="rId23"/>
    <p:sldId id="272" r:id="rId24"/>
    <p:sldId id="273" r:id="rId25"/>
    <p:sldId id="274" r:id="rId26"/>
    <p:sldId id="286" r:id="rId27"/>
    <p:sldId id="275" r:id="rId28"/>
    <p:sldId id="276" r:id="rId29"/>
    <p:sldId id="287" r:id="rId30"/>
    <p:sldId id="288" r:id="rId31"/>
    <p:sldId id="278"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64"/>
    <a:srgbClr val="372555"/>
    <a:srgbClr val="372655"/>
    <a:srgbClr val="C79C69"/>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3" autoAdjust="0"/>
    <p:restoredTop sz="87617"/>
  </p:normalViewPr>
  <p:slideViewPr>
    <p:cSldViewPr snapToGrid="0" snapToObjects="1" showGuides="1">
      <p:cViewPr varScale="1">
        <p:scale>
          <a:sx n="110" d="100"/>
          <a:sy n="110" d="100"/>
        </p:scale>
        <p:origin x="25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116845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167082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212357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31</a:t>
            </a:fld>
            <a:endParaRPr lang="en-US"/>
          </a:p>
        </p:txBody>
      </p:sp>
    </p:spTree>
    <p:extLst>
      <p:ext uri="{BB962C8B-B14F-4D97-AF65-F5344CB8AC3E}">
        <p14:creationId xmlns:p14="http://schemas.microsoft.com/office/powerpoint/2010/main" val="85434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32</a:t>
            </a:fld>
            <a:endParaRPr lang="en-US"/>
          </a:p>
        </p:txBody>
      </p:sp>
    </p:spTree>
    <p:extLst>
      <p:ext uri="{BB962C8B-B14F-4D97-AF65-F5344CB8AC3E}">
        <p14:creationId xmlns:p14="http://schemas.microsoft.com/office/powerpoint/2010/main" val="207993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3600" baseline="0">
                <a:solidFill>
                  <a:srgbClr val="232C64"/>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232C64"/>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3600">
                <a:solidFill>
                  <a:srgbClr val="232C64"/>
                </a:solidFill>
                <a:latin typeface="+mj-lt"/>
              </a:defRPr>
            </a:lvl1pPr>
          </a:lstStyle>
          <a:p>
            <a:pPr lvl="0"/>
            <a:r>
              <a:rPr lang="en-US" dirty="0"/>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3600">
                <a:solidFill>
                  <a:srgbClr val="232C64"/>
                </a:solidFill>
                <a:latin typeface="+mj-lt"/>
              </a:defRPr>
            </a:lvl1pPr>
          </a:lstStyle>
          <a:p>
            <a:pPr lvl="0"/>
            <a:r>
              <a:rPr lang="en-US" dirty="0"/>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3600">
                <a:solidFill>
                  <a:srgbClr val="372655"/>
                </a:solidFill>
                <a:latin typeface="+mj-lt"/>
              </a:defRPr>
            </a:lvl1pPr>
          </a:lstStyle>
          <a:p>
            <a:pPr lvl="0"/>
            <a:r>
              <a:rPr lang="en-US" dirty="0"/>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232C64"/>
          </a:solidFill>
          <a:ln w="19050">
            <a:solidFill>
              <a:srgbClr val="232C64"/>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solidFill>
            <a:schemeClr val="bg1"/>
          </a:solidFill>
          <a:ln w="19050">
            <a:solidFill>
              <a:srgbClr val="232C64"/>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232C64"/>
          </a:solidFill>
          <a:ln w="19050">
            <a:solidFill>
              <a:srgbClr val="232C64"/>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232C64"/>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oea.gov/resource/2018-climate-related-risk-dod-infrastructure-initial-vulnerability-assessment-survey-slva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olme.today/#phoenix"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reativecommons.org/licenses/by/3.0/legalcode"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doi.org/10.7930/NCA4.2018.CH1"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epa.gov/climate-indicators" TargetMode="External"/><Relationship Id="rId5" Type="http://schemas.openxmlformats.org/officeDocument/2006/relationships/hyperlink" Target="https://science2017.globalchange.gov/chapter/6/" TargetMode="External"/><Relationship Id="rId4" Type="http://schemas.openxmlformats.org/officeDocument/2006/relationships/hyperlink" Target="https://nca2018.globalchange.gov/chapter/1#fig-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cience2017.globalchange.gov/chapter/6#fig-6-7"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cience2017.globalchange.gov/chapter/1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1 | Overview</a:t>
            </a:r>
          </a:p>
        </p:txBody>
      </p:sp>
    </p:spTree>
    <p:extLst>
      <p:ext uri="{BB962C8B-B14F-4D97-AF65-F5344CB8AC3E}">
        <p14:creationId xmlns:p14="http://schemas.microsoft.com/office/powerpoint/2010/main" val="183834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069C3-674F-EC41-BF1E-16221128F62B}"/>
              </a:ext>
            </a:extLst>
          </p:cNvPr>
          <p:cNvSpPr>
            <a:spLocks noGrp="1"/>
          </p:cNvSpPr>
          <p:nvPr>
            <p:ph type="title"/>
          </p:nvPr>
        </p:nvSpPr>
        <p:spPr/>
        <p:txBody>
          <a:bodyPr/>
          <a:lstStyle/>
          <a:p>
            <a:r>
              <a:rPr lang="en-US" dirty="0"/>
              <a:t>Fig. 1.5: Wildfire at the Wildland-Urban Interface</a:t>
            </a:r>
          </a:p>
        </p:txBody>
      </p:sp>
      <p:sp>
        <p:nvSpPr>
          <p:cNvPr id="4" name="Text Placeholder 3">
            <a:extLst>
              <a:ext uri="{FF2B5EF4-FFF2-40B4-BE49-F238E27FC236}">
                <a16:creationId xmlns:a16="http://schemas.microsoft.com/office/drawing/2014/main" id="{2E08F7A2-1652-7847-8C36-3B712DE184AC}"/>
              </a:ext>
            </a:extLst>
          </p:cNvPr>
          <p:cNvSpPr>
            <a:spLocks noGrp="1"/>
          </p:cNvSpPr>
          <p:nvPr>
            <p:ph type="body" sz="half" idx="2"/>
          </p:nvPr>
        </p:nvSpPr>
        <p:spPr>
          <a:xfrm>
            <a:off x="629841" y="4358936"/>
            <a:ext cx="7886700" cy="1653244"/>
          </a:xfrm>
        </p:spPr>
        <p:txBody>
          <a:bodyPr>
            <a:noAutofit/>
          </a:bodyPr>
          <a:lstStyle/>
          <a:p>
            <a:r>
              <a:rPr lang="en-US" sz="1200" dirty="0"/>
              <a:t>Wildfires are increasingly encroaching on American communities, posing threats to lives, critical infrastructure, and property. In October 2017, more than a dozen fires burned through northern California, killing dozens of people and leaving thousands more homeless. Communities distant from the fires were affected by poor air quality as smoke plumes darkened skies and caused the cancellation of school and other activities across the region. (left) A NASA satellite image shows active fires on October 9, 2017. (right) The Tubbs Fire, which burned parts of Napa, Sonoma, and Lake counties, was the most destructive in California’s history. It caused an estimated $1.2 billion in damages and destroyed over 5,000 structures, including 5% of the housing stock in the city of Santa Rosa. </a:t>
            </a:r>
            <a:r>
              <a:rPr lang="en-US" sz="1200" i="1" dirty="0"/>
              <a:t>Image Credits: (left) NASA; (right) Tubbs Fire burn area by Master Sgt. David Loeffler, U.S. Air National Guard.</a:t>
            </a:r>
          </a:p>
        </p:txBody>
      </p:sp>
      <p:sp>
        <p:nvSpPr>
          <p:cNvPr id="5" name="Text Placeholder 4">
            <a:extLst>
              <a:ext uri="{FF2B5EF4-FFF2-40B4-BE49-F238E27FC236}">
                <a16:creationId xmlns:a16="http://schemas.microsoft.com/office/drawing/2014/main" id="{394ADE99-CB4B-3D41-8D51-18CCD6176846}"/>
              </a:ext>
            </a:extLst>
          </p:cNvPr>
          <p:cNvSpPr>
            <a:spLocks noGrp="1"/>
          </p:cNvSpPr>
          <p:nvPr>
            <p:ph type="body" sz="quarter" idx="12"/>
          </p:nvPr>
        </p:nvSpPr>
        <p:spPr/>
        <p:txBody>
          <a:bodyPr/>
          <a:lstStyle/>
          <a:p>
            <a:r>
              <a:rPr lang="en-US" dirty="0"/>
              <a:t>Ch. 1 | Overview</a:t>
            </a:r>
          </a:p>
        </p:txBody>
      </p:sp>
      <p:pic>
        <p:nvPicPr>
          <p:cNvPr id="6" name="Content Placeholder 6">
            <a:extLst>
              <a:ext uri="{FF2B5EF4-FFF2-40B4-BE49-F238E27FC236}">
                <a16:creationId xmlns:a16="http://schemas.microsoft.com/office/drawing/2014/main" id="{1518E922-969F-394F-910E-1543A3D10226}"/>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1374002" y="813250"/>
            <a:ext cx="2654300" cy="2400300"/>
          </a:xfrm>
        </p:spPr>
      </p:pic>
      <p:pic>
        <p:nvPicPr>
          <p:cNvPr id="7" name="Content Placeholder 6">
            <a:extLst>
              <a:ext uri="{FF2B5EF4-FFF2-40B4-BE49-F238E27FC236}">
                <a16:creationId xmlns:a16="http://schemas.microsoft.com/office/drawing/2014/main" id="{3C757466-7877-0540-BF70-DDF1498766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5010" y="813250"/>
            <a:ext cx="3634761" cy="2407760"/>
          </a:xfrm>
          <a:prstGeom prst="rect">
            <a:avLst/>
          </a:prstGeom>
        </p:spPr>
      </p:pic>
    </p:spTree>
    <p:extLst>
      <p:ext uri="{BB962C8B-B14F-4D97-AF65-F5344CB8AC3E}">
        <p14:creationId xmlns:p14="http://schemas.microsoft.com/office/powerpoint/2010/main" val="56817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1D03E2-96B8-CD43-82FD-E28CBAACADCE}"/>
              </a:ext>
            </a:extLst>
          </p:cNvPr>
          <p:cNvSpPr>
            <a:spLocks noGrp="1"/>
          </p:cNvSpPr>
          <p:nvPr>
            <p:ph type="title"/>
          </p:nvPr>
        </p:nvSpPr>
        <p:spPr/>
        <p:txBody>
          <a:bodyPr/>
          <a:lstStyle/>
          <a:p>
            <a:r>
              <a:rPr lang="en-US" dirty="0"/>
              <a:t>Fig. 1.6: Widespread Impacts from Hurricane Harvey</a:t>
            </a:r>
          </a:p>
        </p:txBody>
      </p:sp>
      <p:sp>
        <p:nvSpPr>
          <p:cNvPr id="4" name="Text Placeholder 3">
            <a:extLst>
              <a:ext uri="{FF2B5EF4-FFF2-40B4-BE49-F238E27FC236}">
                <a16:creationId xmlns:a16="http://schemas.microsoft.com/office/drawing/2014/main" id="{B6E685F4-9389-8F40-8F13-B4D0CADD074C}"/>
              </a:ext>
            </a:extLst>
          </p:cNvPr>
          <p:cNvSpPr>
            <a:spLocks noGrp="1"/>
          </p:cNvSpPr>
          <p:nvPr>
            <p:ph type="body" sz="half" idx="2"/>
          </p:nvPr>
        </p:nvSpPr>
        <p:spPr/>
        <p:txBody>
          <a:bodyPr>
            <a:normAutofit lnSpcReduction="10000"/>
          </a:bodyPr>
          <a:lstStyle/>
          <a:p>
            <a:r>
              <a:rPr lang="en-US" dirty="0"/>
              <a:t>Hurricane Harvey led to widespread flooding and knocked out power to 300,000 customers in Texas in 2017, with cascading effects on critical infrastructure facilities such as hospitals, water and wastewater treatment plants, and refineries. The photo shows Port Arthur, Texas, on August 31, 2017—six days after Hurricane Harvey made landfall along the Gulf Coast. </a:t>
            </a:r>
            <a:r>
              <a:rPr lang="en-US" i="1" dirty="0"/>
              <a:t>From Figure 17.2, Ch. 17: Complex Systems (Photo credit: Staff Sgt. Daniel J. Martinez, U.S. Air National Guard).</a:t>
            </a:r>
            <a:r>
              <a:rPr lang="en-US" dirty="0"/>
              <a:t> </a:t>
            </a:r>
          </a:p>
        </p:txBody>
      </p:sp>
      <p:sp>
        <p:nvSpPr>
          <p:cNvPr id="5" name="Text Placeholder 4">
            <a:extLst>
              <a:ext uri="{FF2B5EF4-FFF2-40B4-BE49-F238E27FC236}">
                <a16:creationId xmlns:a16="http://schemas.microsoft.com/office/drawing/2014/main" id="{61D18427-4E2E-2C44-A2FD-9A04E7D0576A}"/>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B240B023-1C53-1E42-B3B8-582E6831F1A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8028"/>
            <a:ext cx="4629150" cy="3082193"/>
          </a:xfrm>
        </p:spPr>
      </p:pic>
    </p:spTree>
    <p:extLst>
      <p:ext uri="{BB962C8B-B14F-4D97-AF65-F5344CB8AC3E}">
        <p14:creationId xmlns:p14="http://schemas.microsoft.com/office/powerpoint/2010/main" val="268631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427A8-0C40-7046-AA25-BF2FF4651DE2}"/>
              </a:ext>
            </a:extLst>
          </p:cNvPr>
          <p:cNvSpPr>
            <a:spLocks noGrp="1"/>
          </p:cNvSpPr>
          <p:nvPr>
            <p:ph type="title"/>
          </p:nvPr>
        </p:nvSpPr>
        <p:spPr/>
        <p:txBody>
          <a:bodyPr/>
          <a:lstStyle/>
          <a:p>
            <a:r>
              <a:rPr lang="en-US" dirty="0"/>
              <a:t>Fig. 1.7: </a:t>
            </a:r>
            <a:r>
              <a:rPr lang="en-US"/>
              <a:t>Flooding at </a:t>
            </a:r>
            <a:r>
              <a:rPr lang="en-US" dirty="0"/>
              <a:t>Fort Calhoun Nuclear Power Plant</a:t>
            </a:r>
          </a:p>
        </p:txBody>
      </p:sp>
      <p:sp>
        <p:nvSpPr>
          <p:cNvPr id="4" name="Text Placeholder 3">
            <a:extLst>
              <a:ext uri="{FF2B5EF4-FFF2-40B4-BE49-F238E27FC236}">
                <a16:creationId xmlns:a16="http://schemas.microsoft.com/office/drawing/2014/main" id="{F566BD0C-0CC8-574A-936B-01C5A761C450}"/>
              </a:ext>
            </a:extLst>
          </p:cNvPr>
          <p:cNvSpPr>
            <a:spLocks noGrp="1"/>
          </p:cNvSpPr>
          <p:nvPr>
            <p:ph type="body" sz="half" idx="2"/>
          </p:nvPr>
        </p:nvSpPr>
        <p:spPr/>
        <p:txBody>
          <a:bodyPr>
            <a:normAutofit fontScale="92500" lnSpcReduction="20000"/>
          </a:bodyPr>
          <a:lstStyle/>
          <a:p>
            <a:r>
              <a:rPr lang="en-US" dirty="0"/>
              <a:t>Floodwaters from the Missouri River surround the Omaha Public Power District’s Fort Calhoun Station, a nuclear power plant just north of Omaha, Nebraska, on June 20, 2011. The flooding was the result of runoff from near-record snowfall totals and record-setting rains in late May and early June. A protective berm holding back the floodwaters from the plant failed, which prompted plant operators to transfer offsite power to onsite emergency diesel generators. Cooling for the reactor temporarily shut down, but spent fuel pools were unaffected. </a:t>
            </a:r>
            <a:r>
              <a:rPr lang="en-US" i="1" dirty="0"/>
              <a:t>From Figure 22.5, Ch. 22: N. Great Plains (Photo Credit: Harry </a:t>
            </a:r>
            <a:r>
              <a:rPr lang="en-US" i="1" dirty="0" err="1"/>
              <a:t>Weddington</a:t>
            </a:r>
            <a:r>
              <a:rPr lang="en-US" i="1" dirty="0"/>
              <a:t>, U.S. Army Corps of Engineers).</a:t>
            </a:r>
            <a:endParaRPr lang="en-US" dirty="0"/>
          </a:p>
        </p:txBody>
      </p:sp>
      <p:sp>
        <p:nvSpPr>
          <p:cNvPr id="5" name="Text Placeholder 4">
            <a:extLst>
              <a:ext uri="{FF2B5EF4-FFF2-40B4-BE49-F238E27FC236}">
                <a16:creationId xmlns:a16="http://schemas.microsoft.com/office/drawing/2014/main" id="{F89E9D99-46CB-1141-B544-4E629780185E}"/>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0573CC40-AD7C-4643-94A9-ED4ED5CDE08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7943"/>
            <a:ext cx="4629150" cy="3082363"/>
          </a:xfrm>
        </p:spPr>
      </p:pic>
    </p:spTree>
    <p:extLst>
      <p:ext uri="{BB962C8B-B14F-4D97-AF65-F5344CB8AC3E}">
        <p14:creationId xmlns:p14="http://schemas.microsoft.com/office/powerpoint/2010/main" val="68222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92900-18E2-0D45-AC71-7A7E6988200E}"/>
              </a:ext>
            </a:extLst>
          </p:cNvPr>
          <p:cNvSpPr>
            <a:spLocks noGrp="1"/>
          </p:cNvSpPr>
          <p:nvPr>
            <p:ph type="title"/>
          </p:nvPr>
        </p:nvSpPr>
        <p:spPr/>
        <p:txBody>
          <a:bodyPr/>
          <a:lstStyle/>
          <a:p>
            <a:r>
              <a:rPr lang="en-US" dirty="0"/>
              <a:t>Fig. 1.8: Norfolk Naval Base at Risk from Rising Seas</a:t>
            </a:r>
          </a:p>
        </p:txBody>
      </p:sp>
      <p:sp>
        <p:nvSpPr>
          <p:cNvPr id="4" name="Text Placeholder 3">
            <a:extLst>
              <a:ext uri="{FF2B5EF4-FFF2-40B4-BE49-F238E27FC236}">
                <a16:creationId xmlns:a16="http://schemas.microsoft.com/office/drawing/2014/main" id="{78E3789B-E71E-394B-B1E5-D08D095FC6C8}"/>
              </a:ext>
            </a:extLst>
          </p:cNvPr>
          <p:cNvSpPr>
            <a:spLocks noGrp="1"/>
          </p:cNvSpPr>
          <p:nvPr>
            <p:ph type="body" sz="half" idx="2"/>
          </p:nvPr>
        </p:nvSpPr>
        <p:spPr/>
        <p:txBody>
          <a:bodyPr>
            <a:normAutofit fontScale="85000" lnSpcReduction="10000"/>
          </a:bodyPr>
          <a:lstStyle/>
          <a:p>
            <a:r>
              <a:rPr lang="en-US" dirty="0"/>
              <a:t>Low-lying Norfolk, Virginia, houses the world’s largest naval base, which supports multiple aircraft carrier groups and is the duty station for thousands of employees. Most of the area around the base lies less than 10 feet above sea level, and local relative sea level is projected to rise between about 2.5 and 11.5 feet by the year 2100 under the Lower and Upper Bound USGCRP sea level rise scenarios, respectively (see Scenario Products section of Appendix 3 for more details on these sea level rise scenarios; see also Ch. 8: Coastal, Case Study “Key Messages in Action: Norfolk, Virginia”). </a:t>
            </a:r>
            <a:r>
              <a:rPr lang="en-US" i="1" dirty="0"/>
              <a:t>Photo credit: Mass Communication Specialist 1</a:t>
            </a:r>
            <a:r>
              <a:rPr lang="en-US" i="1" baseline="30000" dirty="0"/>
              <a:t>st</a:t>
            </a:r>
            <a:r>
              <a:rPr lang="en-US" i="1" dirty="0"/>
              <a:t> Class Christopher B. Stoltz, U.S. Navy.</a:t>
            </a:r>
          </a:p>
        </p:txBody>
      </p:sp>
      <p:sp>
        <p:nvSpPr>
          <p:cNvPr id="5" name="Text Placeholder 4">
            <a:extLst>
              <a:ext uri="{FF2B5EF4-FFF2-40B4-BE49-F238E27FC236}">
                <a16:creationId xmlns:a16="http://schemas.microsoft.com/office/drawing/2014/main" id="{676719C6-E206-EF4F-8A0D-1B8008AFDDBD}"/>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512A77D1-D9D5-3441-8626-1060609515B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724198"/>
            <a:ext cx="4629150" cy="2869853"/>
          </a:xfrm>
        </p:spPr>
      </p:pic>
    </p:spTree>
    <p:extLst>
      <p:ext uri="{BB962C8B-B14F-4D97-AF65-F5344CB8AC3E}">
        <p14:creationId xmlns:p14="http://schemas.microsoft.com/office/powerpoint/2010/main" val="283067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9518A-50E1-6A44-AF18-829AF0DAD073}"/>
              </a:ext>
            </a:extLst>
          </p:cNvPr>
          <p:cNvSpPr>
            <a:spLocks noGrp="1"/>
          </p:cNvSpPr>
          <p:nvPr>
            <p:ph type="title"/>
          </p:nvPr>
        </p:nvSpPr>
        <p:spPr/>
        <p:txBody>
          <a:bodyPr/>
          <a:lstStyle/>
          <a:p>
            <a:r>
              <a:rPr lang="en-US" dirty="0"/>
              <a:t>Fig. 1.9: Weather and Climate-Related Impacts on U.S. Military Assets</a:t>
            </a:r>
          </a:p>
        </p:txBody>
      </p:sp>
      <p:sp>
        <p:nvSpPr>
          <p:cNvPr id="4" name="Text Placeholder 3">
            <a:extLst>
              <a:ext uri="{FF2B5EF4-FFF2-40B4-BE49-F238E27FC236}">
                <a16:creationId xmlns:a16="http://schemas.microsoft.com/office/drawing/2014/main" id="{60CB62C6-05A2-D841-8AEB-5BAB582652A2}"/>
              </a:ext>
            </a:extLst>
          </p:cNvPr>
          <p:cNvSpPr>
            <a:spLocks noGrp="1"/>
          </p:cNvSpPr>
          <p:nvPr>
            <p:ph type="body" sz="half" idx="2"/>
          </p:nvPr>
        </p:nvSpPr>
        <p:spPr>
          <a:xfrm>
            <a:off x="629841" y="2057400"/>
            <a:ext cx="2949178" cy="4149090"/>
          </a:xfrm>
        </p:spPr>
        <p:txBody>
          <a:bodyPr>
            <a:noAutofit/>
          </a:bodyPr>
          <a:lstStyle/>
          <a:p>
            <a:r>
              <a:rPr lang="en-US" sz="1000" dirty="0"/>
              <a:t>The Department of Defense (DoD) has significant experience in planning for and managing risk and uncertainty. The effects of climate and extreme weather represent additional risks to incorporate into the Department’s various planning and risk management processes. To identify DoD installations with vulnerabilities to climate-related impacts, a preliminary Screening Level Vulnerability Assessment Survey (SLVAS) of DoD sites worldwide was conducted in 2015. The SLVAS responses (shown for the United States; orange dots) yielded a wide range of qualitative information. The highest number of reported effects resulted from drought (782), followed closely by wind (763) and non-storm surge related flooding (706). About 10% of sites indicated being affected by extreme temperatures (351), while flooding due to storm surge (225) and wildfire (210) affected about 6% of the sites reporting. The survey responses provide a preliminary qualitative picture of DoD assets currently affected by severe weather events as well as an indication of assets that may be affected by sea level rise in the future. </a:t>
            </a:r>
            <a:r>
              <a:rPr lang="en-US" sz="1000" i="1" dirty="0"/>
              <a:t>Source: adapted from DOD 2018 (</a:t>
            </a:r>
            <a:r>
              <a:rPr lang="en-US" sz="1000" i="1" dirty="0">
                <a:hlinkClick r:id="rId2"/>
              </a:rPr>
              <a:t>http://www.oea.gov/resource/2018-climate-related-risk-dod-infrastructure-initial-vulnerability-assessment-survey-slvas</a:t>
            </a:r>
            <a:r>
              <a:rPr lang="en-US" sz="1000" i="1" dirty="0"/>
              <a:t>).</a:t>
            </a:r>
          </a:p>
          <a:p>
            <a:endParaRPr lang="en-US" sz="1000" dirty="0"/>
          </a:p>
        </p:txBody>
      </p:sp>
      <p:sp>
        <p:nvSpPr>
          <p:cNvPr id="5" name="Text Placeholder 4">
            <a:extLst>
              <a:ext uri="{FF2B5EF4-FFF2-40B4-BE49-F238E27FC236}">
                <a16:creationId xmlns:a16="http://schemas.microsoft.com/office/drawing/2014/main" id="{42062A37-BFE7-EA4D-9869-F668CD3A4349}"/>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C8316F90-8019-8846-A08B-FF843912D77A}"/>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505857"/>
            <a:ext cx="4629150" cy="3306535"/>
          </a:xfrm>
        </p:spPr>
      </p:pic>
    </p:spTree>
    <p:extLst>
      <p:ext uri="{BB962C8B-B14F-4D97-AF65-F5344CB8AC3E}">
        <p14:creationId xmlns:p14="http://schemas.microsoft.com/office/powerpoint/2010/main" val="392738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9ECA0-5D13-8740-8189-8392086BF718}"/>
              </a:ext>
            </a:extLst>
          </p:cNvPr>
          <p:cNvSpPr>
            <a:spLocks noGrp="1"/>
          </p:cNvSpPr>
          <p:nvPr>
            <p:ph type="title"/>
          </p:nvPr>
        </p:nvSpPr>
        <p:spPr/>
        <p:txBody>
          <a:bodyPr>
            <a:normAutofit fontScale="90000"/>
          </a:bodyPr>
          <a:lstStyle/>
          <a:p>
            <a:r>
              <a:rPr lang="en-US" dirty="0"/>
              <a:t>Fig. 1.10: Conservation Practices Reduce Impact of Heavy Rains</a:t>
            </a:r>
          </a:p>
        </p:txBody>
      </p:sp>
      <p:sp>
        <p:nvSpPr>
          <p:cNvPr id="4" name="Text Placeholder 3">
            <a:extLst>
              <a:ext uri="{FF2B5EF4-FFF2-40B4-BE49-F238E27FC236}">
                <a16:creationId xmlns:a16="http://schemas.microsoft.com/office/drawing/2014/main" id="{6580E154-FB9C-BA41-9E19-35D897AE7D14}"/>
              </a:ext>
            </a:extLst>
          </p:cNvPr>
          <p:cNvSpPr>
            <a:spLocks noGrp="1"/>
          </p:cNvSpPr>
          <p:nvPr>
            <p:ph type="body" sz="half" idx="2"/>
          </p:nvPr>
        </p:nvSpPr>
        <p:spPr/>
        <p:txBody>
          <a:bodyPr/>
          <a:lstStyle/>
          <a:p>
            <a:r>
              <a:rPr lang="en-US" dirty="0"/>
              <a:t>Increasing heavy rains are leading to more soil erosion and nutrient loss on midwestern cropland. Integrating strips of native prairie vegetation into row crops has been shown to reduce soil and nutrient loss while improving biodiversity. The inset shows a close-up example of a prairie vegetation strip. </a:t>
            </a:r>
            <a:r>
              <a:rPr lang="en-US" i="1" dirty="0"/>
              <a:t>From Figure 21.2, Ch. 21: Midwest. (Photo credits: [main photo] Lynn Betts; [inset] </a:t>
            </a:r>
            <a:r>
              <a:rPr lang="en-US" i="1" dirty="0" err="1"/>
              <a:t>Farnaz</a:t>
            </a:r>
            <a:r>
              <a:rPr lang="en-US" i="1" dirty="0"/>
              <a:t> </a:t>
            </a:r>
            <a:r>
              <a:rPr lang="en-US" i="1" dirty="0" err="1"/>
              <a:t>Kordbacheh</a:t>
            </a:r>
            <a:r>
              <a:rPr lang="en-US" i="1" dirty="0"/>
              <a:t>).</a:t>
            </a:r>
            <a:endParaRPr lang="en-US" dirty="0"/>
          </a:p>
        </p:txBody>
      </p:sp>
      <p:sp>
        <p:nvSpPr>
          <p:cNvPr id="5" name="Text Placeholder 4">
            <a:extLst>
              <a:ext uri="{FF2B5EF4-FFF2-40B4-BE49-F238E27FC236}">
                <a16:creationId xmlns:a16="http://schemas.microsoft.com/office/drawing/2014/main" id="{8D6D7F47-20F5-334A-A121-0B856865289B}"/>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D5566207-E911-774C-8BEA-39DA91D6A00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3194"/>
            <a:ext cx="4629150" cy="3471862"/>
          </a:xfrm>
          <a:ln w="3175">
            <a:solidFill>
              <a:srgbClr val="3D4044"/>
            </a:solidFill>
          </a:ln>
        </p:spPr>
      </p:pic>
    </p:spTree>
    <p:extLst>
      <p:ext uri="{BB962C8B-B14F-4D97-AF65-F5344CB8AC3E}">
        <p14:creationId xmlns:p14="http://schemas.microsoft.com/office/powerpoint/2010/main" val="422597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5FBE2-6CAE-F14C-ADD8-2A87D13E1C18}"/>
              </a:ext>
            </a:extLst>
          </p:cNvPr>
          <p:cNvSpPr>
            <a:spLocks noGrp="1"/>
          </p:cNvSpPr>
          <p:nvPr>
            <p:ph type="body" sz="quarter" idx="10"/>
          </p:nvPr>
        </p:nvSpPr>
        <p:spPr>
          <a:xfrm>
            <a:off x="1074198" y="612043"/>
            <a:ext cx="7847860" cy="804935"/>
          </a:xfrm>
        </p:spPr>
        <p:txBody>
          <a:bodyPr>
            <a:noAutofit/>
          </a:bodyPr>
          <a:lstStyle/>
          <a:p>
            <a:r>
              <a:rPr lang="en-US" dirty="0"/>
              <a:t>Natural Environment </a:t>
            </a:r>
            <a:br>
              <a:rPr lang="en-US" dirty="0"/>
            </a:br>
            <a:r>
              <a:rPr lang="en-US" dirty="0"/>
              <a:t>&amp; Ecosystem Services</a:t>
            </a:r>
          </a:p>
        </p:txBody>
      </p:sp>
      <p:sp>
        <p:nvSpPr>
          <p:cNvPr id="3" name="Text Placeholder 2">
            <a:extLst>
              <a:ext uri="{FF2B5EF4-FFF2-40B4-BE49-F238E27FC236}">
                <a16:creationId xmlns:a16="http://schemas.microsoft.com/office/drawing/2014/main" id="{822AAC9B-1898-5E4E-A460-B475F31CA8E3}"/>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2598C895-BD12-BA47-9ED4-D6321763121E}"/>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8285BE81-EF3F-9847-B903-D7D70D84E9D7}"/>
              </a:ext>
            </a:extLst>
          </p:cNvPr>
          <p:cNvSpPr>
            <a:spLocks noGrp="1"/>
          </p:cNvSpPr>
          <p:nvPr>
            <p:ph idx="13"/>
          </p:nvPr>
        </p:nvSpPr>
        <p:spPr/>
        <p:txBody>
          <a:bodyPr>
            <a:normAutofit lnSpcReduction="10000"/>
          </a:bodyPr>
          <a:lstStyle/>
          <a:p>
            <a:pPr marL="342900" indent="-342900">
              <a:buFont typeface="Arial" panose="020B0604020202020204" pitchFamily="34" charset="0"/>
              <a:buChar char="•"/>
            </a:pPr>
            <a:r>
              <a:rPr lang="en-US" dirty="0"/>
              <a:t>Climate change threatens many benefits that the natural environment provides to society: safe and reliable water supplies, clean air, protection from flooding and erosion, and the use of natural resources for economic, recreational, and subsistence activities </a:t>
            </a:r>
          </a:p>
          <a:p>
            <a:pPr marL="342900" indent="-342900">
              <a:buFont typeface="Arial" panose="020B0604020202020204" pitchFamily="34" charset="0"/>
              <a:buChar char="•"/>
            </a:pPr>
            <a:r>
              <a:rPr lang="en-US" dirty="0"/>
              <a:t>Valued aspects of regional heritage and quality of life tied to the natural environment, wildlife, and outdoor recreation will change with the climate, and as a result, future generations can expect to experience and interact with natural systems in ways that are much different than today</a:t>
            </a:r>
          </a:p>
          <a:p>
            <a:pPr marL="342900" indent="-342900">
              <a:buFont typeface="Arial" panose="020B0604020202020204" pitchFamily="34" charset="0"/>
              <a:buChar char="•"/>
            </a:pPr>
            <a:r>
              <a:rPr lang="en-US" dirty="0"/>
              <a:t>Without significant reductions in greenhouse gas emissions, extinctions and transformative impacts on some ecosystems cannot be avoided, with varying impacts on the economic, recreational, and subsistence activities they support</a:t>
            </a:r>
          </a:p>
        </p:txBody>
      </p:sp>
    </p:spTree>
    <p:extLst>
      <p:ext uri="{BB962C8B-B14F-4D97-AF65-F5344CB8AC3E}">
        <p14:creationId xmlns:p14="http://schemas.microsoft.com/office/powerpoint/2010/main" val="6593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9C0D3-8EC4-444F-AF06-DEED032CE846}"/>
              </a:ext>
            </a:extLst>
          </p:cNvPr>
          <p:cNvSpPr>
            <a:spLocks noGrp="1"/>
          </p:cNvSpPr>
          <p:nvPr>
            <p:ph type="title"/>
          </p:nvPr>
        </p:nvSpPr>
        <p:spPr/>
        <p:txBody>
          <a:bodyPr/>
          <a:lstStyle/>
          <a:p>
            <a:r>
              <a:rPr lang="en-US" dirty="0"/>
              <a:t>Fig. 1.11: Impacts of Drought on Texas Agriculture</a:t>
            </a:r>
          </a:p>
        </p:txBody>
      </p:sp>
      <p:sp>
        <p:nvSpPr>
          <p:cNvPr id="4" name="Text Placeholder 3">
            <a:extLst>
              <a:ext uri="{FF2B5EF4-FFF2-40B4-BE49-F238E27FC236}">
                <a16:creationId xmlns:a16="http://schemas.microsoft.com/office/drawing/2014/main" id="{7731DB55-5B1D-E441-9FD6-E952D2416481}"/>
              </a:ext>
            </a:extLst>
          </p:cNvPr>
          <p:cNvSpPr>
            <a:spLocks noGrp="1"/>
          </p:cNvSpPr>
          <p:nvPr>
            <p:ph type="body" sz="half" idx="2"/>
          </p:nvPr>
        </p:nvSpPr>
        <p:spPr/>
        <p:txBody>
          <a:bodyPr>
            <a:normAutofit/>
          </a:bodyPr>
          <a:lstStyle/>
          <a:p>
            <a:r>
              <a:rPr lang="en-US" sz="1800" dirty="0"/>
              <a:t>Soybeans in Texas experience the effects of drought in August 2013. During 2010–2015, a multiyear regional drought severely affected agriculture in the Southern Great Plains. One prominent impact was the reduction of irrigation water released for farmers on the Texas coastal plains.</a:t>
            </a:r>
            <a:r>
              <a:rPr lang="en-US" sz="1800" i="1" dirty="0"/>
              <a:t> Photo credit: Bob Nichols, USDA. </a:t>
            </a:r>
          </a:p>
        </p:txBody>
      </p:sp>
      <p:sp>
        <p:nvSpPr>
          <p:cNvPr id="5" name="Text Placeholder 4">
            <a:extLst>
              <a:ext uri="{FF2B5EF4-FFF2-40B4-BE49-F238E27FC236}">
                <a16:creationId xmlns:a16="http://schemas.microsoft.com/office/drawing/2014/main" id="{510BB819-BFEC-6E4B-8136-21B3144AFE9A}"/>
              </a:ext>
            </a:extLst>
          </p:cNvPr>
          <p:cNvSpPr>
            <a:spLocks noGrp="1"/>
          </p:cNvSpPr>
          <p:nvPr>
            <p:ph type="body" sz="quarter" idx="12"/>
          </p:nvPr>
        </p:nvSpPr>
        <p:spPr/>
        <p:txBody>
          <a:bodyPr/>
          <a:lstStyle/>
          <a:p>
            <a:r>
              <a:rPr lang="en-US" dirty="0"/>
              <a:t>Ch. 1 | Overview</a:t>
            </a:r>
          </a:p>
        </p:txBody>
      </p:sp>
      <p:pic>
        <p:nvPicPr>
          <p:cNvPr id="6" name="Content Placeholder 6">
            <a:extLst>
              <a:ext uri="{FF2B5EF4-FFF2-40B4-BE49-F238E27FC236}">
                <a16:creationId xmlns:a16="http://schemas.microsoft.com/office/drawing/2014/main" id="{C5AE092E-59F5-AB49-AB67-0258D5BEA149}"/>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42768" y="1508760"/>
            <a:ext cx="4274475" cy="2828925"/>
          </a:xfrm>
        </p:spPr>
      </p:pic>
    </p:spTree>
    <p:extLst>
      <p:ext uri="{BB962C8B-B14F-4D97-AF65-F5344CB8AC3E}">
        <p14:creationId xmlns:p14="http://schemas.microsoft.com/office/powerpoint/2010/main" val="142415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D29F43-F384-DE4D-A91C-D054343BCC9F}"/>
              </a:ext>
            </a:extLst>
          </p:cNvPr>
          <p:cNvSpPr>
            <a:spLocks noGrp="1"/>
          </p:cNvSpPr>
          <p:nvPr>
            <p:ph type="title"/>
          </p:nvPr>
        </p:nvSpPr>
        <p:spPr/>
        <p:txBody>
          <a:bodyPr>
            <a:normAutofit fontScale="90000"/>
          </a:bodyPr>
          <a:lstStyle/>
          <a:p>
            <a:r>
              <a:rPr lang="en-US" dirty="0"/>
              <a:t>Fig. 1.12: Desalination Plants Can Reduce Impacts from Drought in Texas</a:t>
            </a:r>
          </a:p>
        </p:txBody>
      </p:sp>
      <p:sp>
        <p:nvSpPr>
          <p:cNvPr id="4" name="Text Placeholder 3">
            <a:extLst>
              <a:ext uri="{FF2B5EF4-FFF2-40B4-BE49-F238E27FC236}">
                <a16:creationId xmlns:a16="http://schemas.microsoft.com/office/drawing/2014/main" id="{579C014C-A1BC-2744-A8AC-DCB600D93770}"/>
              </a:ext>
            </a:extLst>
          </p:cNvPr>
          <p:cNvSpPr>
            <a:spLocks noGrp="1"/>
          </p:cNvSpPr>
          <p:nvPr>
            <p:ph type="body" sz="half" idx="2"/>
          </p:nvPr>
        </p:nvSpPr>
        <p:spPr/>
        <p:txBody>
          <a:bodyPr>
            <a:normAutofit fontScale="92500"/>
          </a:bodyPr>
          <a:lstStyle/>
          <a:p>
            <a:r>
              <a:rPr lang="en-US" dirty="0"/>
              <a:t>Desalination activities in Texas are an important contributor to the state’s efforts to meet current and projected water needs for communities, industry, and agriculture. The state’s 2017 Water Plan recommended an expansion of desalination to help reduce longer-term risks to water supplies from drought, higher temperatures, and other stressors. There are currently 44 public water supply desalination plants in Texas. </a:t>
            </a:r>
            <a:r>
              <a:rPr lang="en-US" i="1" dirty="0"/>
              <a:t>From Figure 23.8, Ch. 23: S. Great Plains (Source: adapted from Texas Water Development Board 2017).</a:t>
            </a:r>
            <a:endParaRPr lang="en-US" dirty="0"/>
          </a:p>
        </p:txBody>
      </p:sp>
      <p:sp>
        <p:nvSpPr>
          <p:cNvPr id="5" name="Text Placeholder 4">
            <a:extLst>
              <a:ext uri="{FF2B5EF4-FFF2-40B4-BE49-F238E27FC236}">
                <a16:creationId xmlns:a16="http://schemas.microsoft.com/office/drawing/2014/main" id="{9D458567-0E2A-A54C-9A32-BD58C1D0606E}"/>
              </a:ext>
            </a:extLst>
          </p:cNvPr>
          <p:cNvSpPr>
            <a:spLocks noGrp="1"/>
          </p:cNvSpPr>
          <p:nvPr>
            <p:ph type="body" sz="quarter" idx="12"/>
          </p:nvPr>
        </p:nvSpPr>
        <p:spPr/>
        <p:txBody>
          <a:bodyPr/>
          <a:lstStyle/>
          <a:p>
            <a:r>
              <a:rPr lang="en-US" dirty="0"/>
              <a:t>Ch. 1 | Overview</a:t>
            </a:r>
          </a:p>
        </p:txBody>
      </p:sp>
      <p:pic>
        <p:nvPicPr>
          <p:cNvPr id="6" name="Content Placeholder 5">
            <a:extLst>
              <a:ext uri="{FF2B5EF4-FFF2-40B4-BE49-F238E27FC236}">
                <a16:creationId xmlns:a16="http://schemas.microsoft.com/office/drawing/2014/main" id="{64C6C988-C4D1-FD49-A5A2-636614938FF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81463" y="1412875"/>
            <a:ext cx="4241800" cy="3492500"/>
          </a:xfrm>
          <a:prstGeom prst="rect">
            <a:avLst/>
          </a:prstGeom>
        </p:spPr>
      </p:pic>
    </p:spTree>
    <p:extLst>
      <p:ext uri="{BB962C8B-B14F-4D97-AF65-F5344CB8AC3E}">
        <p14:creationId xmlns:p14="http://schemas.microsoft.com/office/powerpoint/2010/main" val="199740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AFFD2-4CD3-714C-A31F-D9F817FCB5BA}"/>
              </a:ext>
            </a:extLst>
          </p:cNvPr>
          <p:cNvSpPr>
            <a:spLocks noGrp="1"/>
          </p:cNvSpPr>
          <p:nvPr>
            <p:ph type="title"/>
          </p:nvPr>
        </p:nvSpPr>
        <p:spPr/>
        <p:txBody>
          <a:bodyPr/>
          <a:lstStyle/>
          <a:p>
            <a:r>
              <a:rPr lang="en-US" dirty="0"/>
              <a:t>Fig. 1.13: Razor Clamming on the Washington Coast</a:t>
            </a:r>
          </a:p>
        </p:txBody>
      </p:sp>
      <p:sp>
        <p:nvSpPr>
          <p:cNvPr id="4" name="Text Placeholder 3">
            <a:extLst>
              <a:ext uri="{FF2B5EF4-FFF2-40B4-BE49-F238E27FC236}">
                <a16:creationId xmlns:a16="http://schemas.microsoft.com/office/drawing/2014/main" id="{2ED58F91-85F3-C748-99F6-FA3E8B01127D}"/>
              </a:ext>
            </a:extLst>
          </p:cNvPr>
          <p:cNvSpPr>
            <a:spLocks noGrp="1"/>
          </p:cNvSpPr>
          <p:nvPr>
            <p:ph type="body" sz="half" idx="2"/>
          </p:nvPr>
        </p:nvSpPr>
        <p:spPr/>
        <p:txBody>
          <a:bodyPr>
            <a:normAutofit/>
          </a:bodyPr>
          <a:lstStyle/>
          <a:p>
            <a:r>
              <a:rPr lang="en-US" sz="1800" dirty="0"/>
              <a:t>Razor clamming draws crowds on the coast of Washington State. This popular recreation activity is expected to decline due to ocean acidification, harmful algal blooms, warmer temperatures, and habitat degradation. </a:t>
            </a:r>
            <a:r>
              <a:rPr lang="en-US" sz="1800" i="1" dirty="0"/>
              <a:t>From Figure 24.7, Ch. 24: Northwest (Photo courtesy of Vera Trainer, NOAA).</a:t>
            </a:r>
            <a:r>
              <a:rPr lang="en-US" sz="1800" dirty="0"/>
              <a:t> </a:t>
            </a:r>
          </a:p>
        </p:txBody>
      </p:sp>
      <p:sp>
        <p:nvSpPr>
          <p:cNvPr id="5" name="Text Placeholder 4">
            <a:extLst>
              <a:ext uri="{FF2B5EF4-FFF2-40B4-BE49-F238E27FC236}">
                <a16:creationId xmlns:a16="http://schemas.microsoft.com/office/drawing/2014/main" id="{1248C620-AD39-E24A-82D7-0ABCD2B3C6DB}"/>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E9BA2731-3671-BC48-B5CF-8B080D186210}"/>
              </a:ext>
            </a:extLst>
          </p:cNvPr>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4115435" y="1399699"/>
            <a:ext cx="4209812" cy="2806541"/>
          </a:xfrm>
        </p:spPr>
      </p:pic>
    </p:spTree>
    <p:extLst>
      <p:ext uri="{BB962C8B-B14F-4D97-AF65-F5344CB8AC3E}">
        <p14:creationId xmlns:p14="http://schemas.microsoft.com/office/powerpoint/2010/main" val="95474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DB8B0-F1FA-AB4E-826F-24B61CB56E68}"/>
              </a:ext>
            </a:extLst>
          </p:cNvPr>
          <p:cNvSpPr>
            <a:spLocks noGrp="1"/>
          </p:cNvSpPr>
          <p:nvPr>
            <p:ph type="body" sz="quarter" idx="10"/>
          </p:nvPr>
        </p:nvSpPr>
        <p:spPr/>
        <p:txBody>
          <a:bodyPr/>
          <a:lstStyle/>
          <a:p>
            <a:r>
              <a:rPr lang="en-US" dirty="0"/>
              <a:t>Introduction: NCA4 Vol II</a:t>
            </a:r>
          </a:p>
        </p:txBody>
      </p:sp>
      <p:sp>
        <p:nvSpPr>
          <p:cNvPr id="3" name="Text Placeholder 2">
            <a:extLst>
              <a:ext uri="{FF2B5EF4-FFF2-40B4-BE49-F238E27FC236}">
                <a16:creationId xmlns:a16="http://schemas.microsoft.com/office/drawing/2014/main" id="{515D8B5F-12D2-B248-9595-D443A1061CD1}"/>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0633FC99-EBFF-6348-8760-16711E9F5C8D}"/>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670C92A9-133B-7946-BCD4-8BC3F03192D3}"/>
              </a:ext>
            </a:extLst>
          </p:cNvPr>
          <p:cNvSpPr>
            <a:spLocks noGrp="1"/>
          </p:cNvSpPr>
          <p:nvPr>
            <p:ph idx="13"/>
          </p:nvPr>
        </p:nvSpPr>
        <p:spPr/>
        <p:txBody>
          <a:bodyPr>
            <a:normAutofit fontScale="92500" lnSpcReduction="10000"/>
          </a:bodyPr>
          <a:lstStyle/>
          <a:p>
            <a:pPr marL="342900" indent="-342900">
              <a:buFont typeface="Arial" panose="020B0604020202020204" pitchFamily="34" charset="0"/>
              <a:buChar char="•"/>
            </a:pPr>
            <a:r>
              <a:rPr lang="en-US" dirty="0"/>
              <a:t>Earth’s climate is now changing faster than at any point in modern civilization</a:t>
            </a:r>
          </a:p>
          <a:p>
            <a:pPr marL="342900" indent="-342900">
              <a:buFont typeface="Arial" panose="020B0604020202020204" pitchFamily="34" charset="0"/>
              <a:buChar char="•"/>
            </a:pPr>
            <a:r>
              <a:rPr lang="en-US" dirty="0"/>
              <a:t>These changes are primarily the result of human activities, the evidence of which is overwhelming and continues to strengthen</a:t>
            </a:r>
          </a:p>
          <a:p>
            <a:pPr marL="342900" indent="-342900">
              <a:buFont typeface="Arial" panose="020B0604020202020204" pitchFamily="34" charset="0"/>
              <a:buChar char="•"/>
            </a:pPr>
            <a:r>
              <a:rPr lang="en-US" dirty="0"/>
              <a:t>The impacts of climate change are already being felt across the country, and climate-related threats to Americans’ physical, social, and economic well-being are rising</a:t>
            </a:r>
          </a:p>
          <a:p>
            <a:pPr marL="342900" indent="-342900">
              <a:buFont typeface="Arial" panose="020B0604020202020204" pitchFamily="34" charset="0"/>
              <a:buChar char="•"/>
            </a:pPr>
            <a:r>
              <a:rPr lang="en-US" dirty="0"/>
              <a:t>Americans are responding in ways that can reduce risks, build resilience, and improve livelihoods</a:t>
            </a:r>
          </a:p>
          <a:p>
            <a:pPr marL="342900" indent="-342900">
              <a:buFont typeface="Arial" panose="020B0604020202020204" pitchFamily="34" charset="0"/>
              <a:buChar char="•"/>
            </a:pPr>
            <a:r>
              <a:rPr lang="en-US" dirty="0"/>
              <a:t>However, neither global efforts to mitigate the causes of climate change nor regional efforts to adapt to the impacts currently approach the scales needed to avoid substantial damages to the U.S. economy, environment, and human health and well-being over the coming decades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794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A8E1-0473-C140-BE0B-AAF4839E1BBB}"/>
              </a:ext>
            </a:extLst>
          </p:cNvPr>
          <p:cNvSpPr>
            <a:spLocks noGrp="1"/>
          </p:cNvSpPr>
          <p:nvPr>
            <p:ph type="title"/>
          </p:nvPr>
        </p:nvSpPr>
        <p:spPr/>
        <p:txBody>
          <a:bodyPr>
            <a:normAutofit fontScale="90000"/>
          </a:bodyPr>
          <a:lstStyle/>
          <a:p>
            <a:r>
              <a:rPr lang="en-US" dirty="0"/>
              <a:t>Fig. 1.14: Severe Coral Bleaching Projected for Hawai’i and the U.S.-Affiliated Pacific Islands</a:t>
            </a:r>
          </a:p>
        </p:txBody>
      </p:sp>
      <p:sp>
        <p:nvSpPr>
          <p:cNvPr id="4" name="Text Placeholder 3">
            <a:extLst>
              <a:ext uri="{FF2B5EF4-FFF2-40B4-BE49-F238E27FC236}">
                <a16:creationId xmlns:a16="http://schemas.microsoft.com/office/drawing/2014/main" id="{05C11E98-5643-6E4B-BF87-63B63659CFC9}"/>
              </a:ext>
            </a:extLst>
          </p:cNvPr>
          <p:cNvSpPr>
            <a:spLocks noGrp="1"/>
          </p:cNvSpPr>
          <p:nvPr>
            <p:ph type="body" sz="half" idx="2"/>
          </p:nvPr>
        </p:nvSpPr>
        <p:spPr/>
        <p:txBody>
          <a:bodyPr>
            <a:normAutofit/>
          </a:bodyPr>
          <a:lstStyle/>
          <a:p>
            <a:r>
              <a:rPr lang="en-US" dirty="0"/>
              <a:t>The figure shows the years when severe coral bleaching is projected to occur annually in the </a:t>
            </a:r>
            <a:r>
              <a:rPr lang="en-US" dirty="0" err="1"/>
              <a:t>Hawaiʻi</a:t>
            </a:r>
            <a:r>
              <a:rPr lang="en-US" dirty="0"/>
              <a:t> and U.S.-Affiliated Pacific Islands region under a higher scenario (RCP8.5). Darker colors indicate earlier projected onset of coral bleaching. Under projected warming of approximately 0.5°F per decade, all nearshore coral reefs in the region will experience annual bleaching before 2050. </a:t>
            </a:r>
            <a:r>
              <a:rPr lang="en-US" i="1" dirty="0"/>
              <a:t>From Figure 27.10, Ch. 27: Hawai‘i &amp; Pacific Islands (Source: NOAA).</a:t>
            </a:r>
          </a:p>
        </p:txBody>
      </p:sp>
      <p:sp>
        <p:nvSpPr>
          <p:cNvPr id="5" name="Text Placeholder 4">
            <a:extLst>
              <a:ext uri="{FF2B5EF4-FFF2-40B4-BE49-F238E27FC236}">
                <a16:creationId xmlns:a16="http://schemas.microsoft.com/office/drawing/2014/main" id="{7048E7AF-91A3-EE4F-9760-349ECED16893}"/>
              </a:ext>
            </a:extLst>
          </p:cNvPr>
          <p:cNvSpPr>
            <a:spLocks noGrp="1"/>
          </p:cNvSpPr>
          <p:nvPr>
            <p:ph type="body" sz="quarter" idx="12"/>
          </p:nvPr>
        </p:nvSpPr>
        <p:spPr>
          <a:xfrm>
            <a:off x="207963" y="61913"/>
            <a:ext cx="8714095" cy="284162"/>
          </a:xfrm>
        </p:spPr>
        <p:txBody>
          <a:bodyPr/>
          <a:lstStyle/>
          <a:p>
            <a:r>
              <a:rPr lang="en-US" dirty="0"/>
              <a:t>Ch. 1 | Overview</a:t>
            </a:r>
          </a:p>
        </p:txBody>
      </p:sp>
      <p:pic>
        <p:nvPicPr>
          <p:cNvPr id="6" name="Content Placeholder 4">
            <a:extLst>
              <a:ext uri="{FF2B5EF4-FFF2-40B4-BE49-F238E27FC236}">
                <a16:creationId xmlns:a16="http://schemas.microsoft.com/office/drawing/2014/main" id="{44662AE0-F466-5E4F-8918-CF92F528FF8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97313" y="765175"/>
            <a:ext cx="4610100" cy="4787900"/>
          </a:xfrm>
        </p:spPr>
      </p:pic>
    </p:spTree>
    <p:extLst>
      <p:ext uri="{BB962C8B-B14F-4D97-AF65-F5344CB8AC3E}">
        <p14:creationId xmlns:p14="http://schemas.microsoft.com/office/powerpoint/2010/main" val="223828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1C3CA-0997-C74E-94DC-A9FB430746F8}"/>
              </a:ext>
            </a:extLst>
          </p:cNvPr>
          <p:cNvSpPr>
            <a:spLocks noGrp="1"/>
          </p:cNvSpPr>
          <p:nvPr>
            <p:ph type="title"/>
          </p:nvPr>
        </p:nvSpPr>
        <p:spPr/>
        <p:txBody>
          <a:bodyPr/>
          <a:lstStyle/>
          <a:p>
            <a:r>
              <a:rPr lang="en-US" dirty="0"/>
              <a:t>Fig. 1.15: Promoting Coral Reef Recovery</a:t>
            </a:r>
          </a:p>
        </p:txBody>
      </p:sp>
      <p:sp>
        <p:nvSpPr>
          <p:cNvPr id="4" name="Text Placeholder 3">
            <a:extLst>
              <a:ext uri="{FF2B5EF4-FFF2-40B4-BE49-F238E27FC236}">
                <a16:creationId xmlns:a16="http://schemas.microsoft.com/office/drawing/2014/main" id="{F15729F6-78C4-A244-9436-166C72BCED19}"/>
              </a:ext>
            </a:extLst>
          </p:cNvPr>
          <p:cNvSpPr>
            <a:spLocks noGrp="1"/>
          </p:cNvSpPr>
          <p:nvPr>
            <p:ph type="body" sz="half" idx="2"/>
          </p:nvPr>
        </p:nvSpPr>
        <p:spPr/>
        <p:txBody>
          <a:bodyPr>
            <a:noAutofit/>
          </a:bodyPr>
          <a:lstStyle/>
          <a:p>
            <a:r>
              <a:rPr lang="en-US" sz="1100" dirty="0"/>
              <a:t>Examples of coral farming in the U.S. Caribbean demonstrating different types of structures used for growing fragments from branching corals. Coral farming is a strategy meant to improve the reef community and ecosystem function, including for fish species. The U.S Caribbean Islands, Florida, Hawai‘i, and the U.S.-Affiliated Pacific Islands face similar threats from coral bleaching and mortality due to warming ocean surface waters and ocean acidification. Degradation of coral reefs is expected to negatively affect fisheries and the economies that depend on them as habitat is lost in both regions. While coral farming may provide some targeted recovery, current knowledge and efforts are not nearly advanced enough to compensate for projected losses from bleaching and acidification. </a:t>
            </a:r>
            <a:r>
              <a:rPr lang="en-US" sz="1100" i="1" dirty="0"/>
              <a:t>From Figure 20.11, Ch. 20: U.S. Caribbean (Photo credits:[top left] Carlos Pacheco, U.S. Fish and Wildlife Service; [bottom left] NOAA; [right] Florida Fish and Wildlife).</a:t>
            </a:r>
          </a:p>
          <a:p>
            <a:endParaRPr lang="en-US" sz="1100" i="1" dirty="0"/>
          </a:p>
        </p:txBody>
      </p:sp>
      <p:sp>
        <p:nvSpPr>
          <p:cNvPr id="5" name="Text Placeholder 4">
            <a:extLst>
              <a:ext uri="{FF2B5EF4-FFF2-40B4-BE49-F238E27FC236}">
                <a16:creationId xmlns:a16="http://schemas.microsoft.com/office/drawing/2014/main" id="{72C2FA2E-E2EE-FC4D-B426-236AFF2D5DD7}"/>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30AF4CE3-880D-5E46-95B1-5D158BC54AA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530133"/>
            <a:ext cx="4629150" cy="3257984"/>
          </a:xfrm>
        </p:spPr>
      </p:pic>
    </p:spTree>
    <p:extLst>
      <p:ext uri="{BB962C8B-B14F-4D97-AF65-F5344CB8AC3E}">
        <p14:creationId xmlns:p14="http://schemas.microsoft.com/office/powerpoint/2010/main" val="418201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F0007-11A7-4E4F-A3B3-D1306FBEE034}"/>
              </a:ext>
            </a:extLst>
          </p:cNvPr>
          <p:cNvSpPr>
            <a:spLocks noGrp="1"/>
          </p:cNvSpPr>
          <p:nvPr>
            <p:ph type="body" sz="quarter" idx="10"/>
          </p:nvPr>
        </p:nvSpPr>
        <p:spPr/>
        <p:txBody>
          <a:bodyPr/>
          <a:lstStyle/>
          <a:p>
            <a:r>
              <a:rPr lang="en-US" dirty="0"/>
              <a:t>Human Health &amp; Well-Being</a:t>
            </a:r>
          </a:p>
        </p:txBody>
      </p:sp>
      <p:sp>
        <p:nvSpPr>
          <p:cNvPr id="3" name="Text Placeholder 2">
            <a:extLst>
              <a:ext uri="{FF2B5EF4-FFF2-40B4-BE49-F238E27FC236}">
                <a16:creationId xmlns:a16="http://schemas.microsoft.com/office/drawing/2014/main" id="{C900B99B-3361-F140-BCD7-001E06DA0EE3}"/>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DDAD47AB-7E24-924D-8B09-E7BDCEAF88C7}"/>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9C5EDD4E-8256-9F43-92F4-B0681760562A}"/>
              </a:ext>
            </a:extLst>
          </p:cNvPr>
          <p:cNvSpPr>
            <a:spLocks noGrp="1"/>
          </p:cNvSpPr>
          <p:nvPr>
            <p:ph idx="13"/>
          </p:nvPr>
        </p:nvSpPr>
        <p:spPr/>
        <p:txBody>
          <a:bodyPr/>
          <a:lstStyle/>
          <a:p>
            <a:pPr marL="342900" indent="-342900">
              <a:spcAft>
                <a:spcPts val="1800"/>
              </a:spcAft>
              <a:buFont typeface="Arial" panose="020B0604020202020204" pitchFamily="34" charset="0"/>
              <a:buChar char="•"/>
            </a:pPr>
            <a:r>
              <a:rPr lang="en-US" dirty="0"/>
              <a:t>Higher temperatures, increasing air quality risks, more frequent and intense extreme weather and climate-related events, increases in coastal flooding, disruption of ecosystem services, and other changes increasingly threaten the health and well-being of the American people</a:t>
            </a:r>
          </a:p>
          <a:p>
            <a:pPr marL="342900" indent="-342900">
              <a:spcAft>
                <a:spcPts val="1800"/>
              </a:spcAft>
              <a:buFont typeface="Arial" panose="020B0604020202020204" pitchFamily="34" charset="0"/>
              <a:buChar char="•"/>
            </a:pPr>
            <a:r>
              <a:rPr lang="en-US" dirty="0"/>
              <a:t>Risks are often highest for those that are already vulnerable, including low-income communities, some communities of color, children, and the elderly</a:t>
            </a:r>
          </a:p>
          <a:p>
            <a:pPr marL="342900" indent="-342900">
              <a:spcAft>
                <a:spcPts val="1800"/>
              </a:spcAft>
              <a:buFont typeface="Arial" panose="020B0604020202020204" pitchFamily="34" charset="0"/>
              <a:buChar char="•"/>
            </a:pPr>
            <a:r>
              <a:rPr lang="en-US" dirty="0"/>
              <a:t>Future climate change is expected to further disrupt many areas of life, exacerbating existing challenges and revealing new risks to health (including mental health) and prosperity</a:t>
            </a:r>
          </a:p>
        </p:txBody>
      </p:sp>
    </p:spTree>
    <p:extLst>
      <p:ext uri="{BB962C8B-B14F-4D97-AF65-F5344CB8AC3E}">
        <p14:creationId xmlns:p14="http://schemas.microsoft.com/office/powerpoint/2010/main" val="306273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7F25F-B39C-364E-B6DC-CDB8DB149BEF}"/>
              </a:ext>
            </a:extLst>
          </p:cNvPr>
          <p:cNvSpPr>
            <a:spLocks noGrp="1"/>
          </p:cNvSpPr>
          <p:nvPr>
            <p:ph type="title"/>
          </p:nvPr>
        </p:nvSpPr>
        <p:spPr/>
        <p:txBody>
          <a:bodyPr/>
          <a:lstStyle/>
          <a:p>
            <a:r>
              <a:rPr lang="en-US" dirty="0"/>
              <a:t>Fig. 1.16: Projected Change in Very Hot Days by 2100 in Phoenix, Arizona</a:t>
            </a:r>
          </a:p>
        </p:txBody>
      </p:sp>
      <p:sp>
        <p:nvSpPr>
          <p:cNvPr id="4" name="Text Placeholder 3">
            <a:extLst>
              <a:ext uri="{FF2B5EF4-FFF2-40B4-BE49-F238E27FC236}">
                <a16:creationId xmlns:a16="http://schemas.microsoft.com/office/drawing/2014/main" id="{135A84ED-B070-134D-BDAB-EEDF9A6B75A9}"/>
              </a:ext>
            </a:extLst>
          </p:cNvPr>
          <p:cNvSpPr>
            <a:spLocks noGrp="1"/>
          </p:cNvSpPr>
          <p:nvPr>
            <p:ph type="body" sz="half" idx="2"/>
          </p:nvPr>
        </p:nvSpPr>
        <p:spPr/>
        <p:txBody>
          <a:bodyPr>
            <a:noAutofit/>
          </a:bodyPr>
          <a:lstStyle/>
          <a:p>
            <a:r>
              <a:rPr lang="en-US" sz="1100" b="1" dirty="0"/>
              <a:t>(left) </a:t>
            </a:r>
            <a:r>
              <a:rPr lang="en-US" sz="1100" dirty="0"/>
              <a:t>The chart shows the average annual number of days above 100°F in Phoenix, Arizona, for 1976–2005, and projections of the average number of days per year above 100°F through the end of the 21st century (2070–2099) under the lower (RCP4.5) and higher (RCP8.5) scenarios. Dashed lines represent the  5th–95th percentile range of annual observed values. Solid lines represent the 5th–95th percentile range of projected model values. </a:t>
            </a:r>
            <a:r>
              <a:rPr lang="en-US" sz="1100" b="1" dirty="0"/>
              <a:t>(right) </a:t>
            </a:r>
            <a:r>
              <a:rPr lang="en-US" sz="1100" dirty="0"/>
              <a:t>The map shows hydration stations and cooling refuges (cooled indoor locations that provide water and refuge from the heat during the day) in Phoenix in August 2017. Such response measures for high heat events are expected to be needed at greater scales in the coming years if the adverse health effects of more frequent and severe heat waves are to be minimized. </a:t>
            </a:r>
            <a:r>
              <a:rPr lang="en-US" sz="1100" i="1" dirty="0"/>
              <a:t>Source: adapted from Southwest Cities Heat Refuges (a project by Arizona State University’s Resilient Infrastructure Lab), available at </a:t>
            </a:r>
            <a:r>
              <a:rPr lang="en-US" sz="1100" i="1" dirty="0">
                <a:hlinkClick r:id="rId2"/>
              </a:rPr>
              <a:t>http://</a:t>
            </a:r>
            <a:r>
              <a:rPr lang="en-US" sz="1100" i="1" dirty="0" err="1">
                <a:hlinkClick r:id="rId2"/>
              </a:rPr>
              <a:t>www.coolme.today</a:t>
            </a:r>
            <a:r>
              <a:rPr lang="en-US" sz="1100" i="1" dirty="0">
                <a:hlinkClick r:id="rId2"/>
              </a:rPr>
              <a:t>/#phoenix</a:t>
            </a:r>
            <a:r>
              <a:rPr lang="en-US" sz="1100" i="1" dirty="0"/>
              <a:t>. Data provided by Andrew Fraser and Mikhail Chester, Arizona St Univ.</a:t>
            </a:r>
          </a:p>
        </p:txBody>
      </p:sp>
      <p:sp>
        <p:nvSpPr>
          <p:cNvPr id="5" name="Text Placeholder 4">
            <a:extLst>
              <a:ext uri="{FF2B5EF4-FFF2-40B4-BE49-F238E27FC236}">
                <a16:creationId xmlns:a16="http://schemas.microsoft.com/office/drawing/2014/main" id="{76B24EB0-F1D6-6140-B456-AF7F1990D26E}"/>
              </a:ext>
            </a:extLst>
          </p:cNvPr>
          <p:cNvSpPr>
            <a:spLocks noGrp="1"/>
          </p:cNvSpPr>
          <p:nvPr>
            <p:ph type="body" sz="quarter" idx="12"/>
          </p:nvPr>
        </p:nvSpPr>
        <p:spPr/>
        <p:txBody>
          <a:bodyPr/>
          <a:lstStyle/>
          <a:p>
            <a:r>
              <a:rPr lang="en-US" dirty="0"/>
              <a:t>Ch. 1 | Overview</a:t>
            </a:r>
          </a:p>
        </p:txBody>
      </p:sp>
      <p:pic>
        <p:nvPicPr>
          <p:cNvPr id="6" name="Content Placeholder 6">
            <a:extLst>
              <a:ext uri="{FF2B5EF4-FFF2-40B4-BE49-F238E27FC236}">
                <a16:creationId xmlns:a16="http://schemas.microsoft.com/office/drawing/2014/main" id="{4AC5AAE9-CE51-474A-884A-7CA31AF8FF04}"/>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509588" y="346075"/>
            <a:ext cx="3556000" cy="2921000"/>
          </a:xfrm>
        </p:spPr>
      </p:pic>
      <p:pic>
        <p:nvPicPr>
          <p:cNvPr id="7" name="Content Placeholder 6">
            <a:extLst>
              <a:ext uri="{FF2B5EF4-FFF2-40B4-BE49-F238E27FC236}">
                <a16:creationId xmlns:a16="http://schemas.microsoft.com/office/drawing/2014/main" id="{72C85F9A-CE17-304B-B847-6187687299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3191" y="518433"/>
            <a:ext cx="3264197" cy="2560335"/>
          </a:xfrm>
          <a:prstGeom prst="rect">
            <a:avLst/>
          </a:prstGeom>
        </p:spPr>
      </p:pic>
    </p:spTree>
    <p:extLst>
      <p:ext uri="{BB962C8B-B14F-4D97-AF65-F5344CB8AC3E}">
        <p14:creationId xmlns:p14="http://schemas.microsoft.com/office/powerpoint/2010/main" val="68311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076D2-D4FC-2242-8CE3-DF5A8C2C4839}"/>
              </a:ext>
            </a:extLst>
          </p:cNvPr>
          <p:cNvSpPr>
            <a:spLocks noGrp="1"/>
          </p:cNvSpPr>
          <p:nvPr>
            <p:ph type="title"/>
          </p:nvPr>
        </p:nvSpPr>
        <p:spPr/>
        <p:txBody>
          <a:bodyPr/>
          <a:lstStyle/>
          <a:p>
            <a:r>
              <a:rPr lang="en-US" dirty="0"/>
              <a:t>Fig. 1.17: Community Relocation – Isle de Jean Charles, Louisiana</a:t>
            </a:r>
          </a:p>
        </p:txBody>
      </p:sp>
      <p:sp>
        <p:nvSpPr>
          <p:cNvPr id="4" name="Text Placeholder 3">
            <a:extLst>
              <a:ext uri="{FF2B5EF4-FFF2-40B4-BE49-F238E27FC236}">
                <a16:creationId xmlns:a16="http://schemas.microsoft.com/office/drawing/2014/main" id="{6A40BEE7-AC50-7341-9D1E-AAEEAAABC407}"/>
              </a:ext>
            </a:extLst>
          </p:cNvPr>
          <p:cNvSpPr>
            <a:spLocks noGrp="1"/>
          </p:cNvSpPr>
          <p:nvPr>
            <p:ph type="body" sz="half" idx="2"/>
          </p:nvPr>
        </p:nvSpPr>
        <p:spPr/>
        <p:txBody>
          <a:bodyPr>
            <a:normAutofit fontScale="85000" lnSpcReduction="20000"/>
          </a:bodyPr>
          <a:lstStyle/>
          <a:p>
            <a:r>
              <a:rPr lang="en-US" b="1" dirty="0"/>
              <a:t>(left) </a:t>
            </a:r>
            <a:r>
              <a:rPr lang="en-US" dirty="0"/>
              <a:t>A federal grant is being used to relocate the tribal community of Isle de Jean Charles, Louisiana, in response to severe land loss, sea level rise, and coastal flooding. </a:t>
            </a:r>
            <a:r>
              <a:rPr lang="en-US" i="1" dirty="0"/>
              <a:t>From Figure 15.3, Ch. 15: Tribes (Photo credit: Ronald Stine).</a:t>
            </a:r>
            <a:r>
              <a:rPr lang="en-US" dirty="0"/>
              <a:t> </a:t>
            </a:r>
          </a:p>
          <a:p>
            <a:r>
              <a:rPr lang="en-US" b="1" dirty="0"/>
              <a:t>(right) </a:t>
            </a:r>
            <a:r>
              <a:rPr lang="en-US" dirty="0"/>
              <a:t>As part of the resettlement of the tribal community of Isle de Jean Charles, residents are working with the Lowlander Center and the State of Louisiana to finalize a plan that reflects the desires of the community. </a:t>
            </a:r>
            <a:r>
              <a:rPr lang="en-US" i="1" dirty="0"/>
              <a:t>From Figure 15.4, Ch. 15: Tribes (Photo provided by Louisiana Office of Community Development).</a:t>
            </a:r>
          </a:p>
        </p:txBody>
      </p:sp>
      <p:sp>
        <p:nvSpPr>
          <p:cNvPr id="5" name="Text Placeholder 4">
            <a:extLst>
              <a:ext uri="{FF2B5EF4-FFF2-40B4-BE49-F238E27FC236}">
                <a16:creationId xmlns:a16="http://schemas.microsoft.com/office/drawing/2014/main" id="{24187530-119A-D746-8703-015D73AC15AA}"/>
              </a:ext>
            </a:extLst>
          </p:cNvPr>
          <p:cNvSpPr>
            <a:spLocks noGrp="1"/>
          </p:cNvSpPr>
          <p:nvPr>
            <p:ph type="body" sz="quarter" idx="12"/>
          </p:nvPr>
        </p:nvSpPr>
        <p:spPr/>
        <p:txBody>
          <a:bodyPr/>
          <a:lstStyle/>
          <a:p>
            <a:r>
              <a:rPr lang="en-US" dirty="0"/>
              <a:t>Ch. 1 | Overview</a:t>
            </a:r>
          </a:p>
        </p:txBody>
      </p:sp>
      <p:pic>
        <p:nvPicPr>
          <p:cNvPr id="6" name="Content Placeholder 5">
            <a:extLst>
              <a:ext uri="{FF2B5EF4-FFF2-40B4-BE49-F238E27FC236}">
                <a16:creationId xmlns:a16="http://schemas.microsoft.com/office/drawing/2014/main" id="{837629B2-4B06-AB40-A7FF-58D2A454116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247776" y="868680"/>
            <a:ext cx="6665912" cy="2307431"/>
          </a:xfrm>
        </p:spPr>
      </p:pic>
    </p:spTree>
    <p:extLst>
      <p:ext uri="{BB962C8B-B14F-4D97-AF65-F5344CB8AC3E}">
        <p14:creationId xmlns:p14="http://schemas.microsoft.com/office/powerpoint/2010/main" val="307555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DCEFA-4C0D-CF45-9197-0CD98F6AF063}"/>
              </a:ext>
            </a:extLst>
          </p:cNvPr>
          <p:cNvSpPr>
            <a:spLocks noGrp="1"/>
          </p:cNvSpPr>
          <p:nvPr>
            <p:ph type="title"/>
          </p:nvPr>
        </p:nvSpPr>
        <p:spPr/>
        <p:txBody>
          <a:bodyPr/>
          <a:lstStyle/>
          <a:p>
            <a:r>
              <a:rPr lang="en-US" dirty="0"/>
              <a:t>Fig. 1.18: Adaptation Measures in Kivalina, Alaska</a:t>
            </a:r>
          </a:p>
        </p:txBody>
      </p:sp>
      <p:sp>
        <p:nvSpPr>
          <p:cNvPr id="4" name="Text Placeholder 3">
            <a:extLst>
              <a:ext uri="{FF2B5EF4-FFF2-40B4-BE49-F238E27FC236}">
                <a16:creationId xmlns:a16="http://schemas.microsoft.com/office/drawing/2014/main" id="{AD32669C-9966-2940-9F4A-BEB7E8ED46B8}"/>
              </a:ext>
            </a:extLst>
          </p:cNvPr>
          <p:cNvSpPr>
            <a:spLocks noGrp="1"/>
          </p:cNvSpPr>
          <p:nvPr>
            <p:ph type="body" sz="half" idx="2"/>
          </p:nvPr>
        </p:nvSpPr>
        <p:spPr/>
        <p:txBody>
          <a:bodyPr>
            <a:normAutofit/>
          </a:bodyPr>
          <a:lstStyle/>
          <a:p>
            <a:r>
              <a:rPr lang="en-US" sz="1700" dirty="0"/>
              <a:t>A rock revetment was installed in the Alaska Native Village of Kivalina in 2010 to reduce increasing risks from erosion. A new rock revetment wall has a projected lifespan of 15 to 20 years. </a:t>
            </a:r>
            <a:r>
              <a:rPr lang="en-US" sz="1700" i="1" dirty="0"/>
              <a:t>From Figure 15.3, Ch. 15: Tribes (Photo credit: </a:t>
            </a:r>
            <a:r>
              <a:rPr lang="en-US" sz="1700" i="1" dirty="0" err="1"/>
              <a:t>ShoreZone</a:t>
            </a:r>
            <a:r>
              <a:rPr lang="en-US" sz="1700" i="1" dirty="0"/>
              <a:t>. Creative Commons License </a:t>
            </a:r>
            <a:r>
              <a:rPr lang="en-US" sz="1700" i="1" dirty="0">
                <a:hlinkClick r:id="rId2"/>
              </a:rPr>
              <a:t>CC BY 3.0</a:t>
            </a:r>
            <a:r>
              <a:rPr lang="en-US" sz="1700" i="1" dirty="0"/>
              <a:t>). The inset shows a close-up of the rock wall in 2011. (Photo credit: U.S. Army Corps of Engineers–Alaska District)</a:t>
            </a:r>
          </a:p>
        </p:txBody>
      </p:sp>
      <p:sp>
        <p:nvSpPr>
          <p:cNvPr id="5" name="Text Placeholder 4">
            <a:extLst>
              <a:ext uri="{FF2B5EF4-FFF2-40B4-BE49-F238E27FC236}">
                <a16:creationId xmlns:a16="http://schemas.microsoft.com/office/drawing/2014/main" id="{7832C7B2-302C-0542-BFB7-E941F6443588}"/>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0C097CB1-260B-6D47-823A-20632C5BC4C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708197"/>
            <a:ext cx="4629150" cy="2901855"/>
          </a:xfrm>
        </p:spPr>
      </p:pic>
    </p:spTree>
    <p:extLst>
      <p:ext uri="{BB962C8B-B14F-4D97-AF65-F5344CB8AC3E}">
        <p14:creationId xmlns:p14="http://schemas.microsoft.com/office/powerpoint/2010/main" val="339638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81B9F-8147-4648-B37D-0B954809BF55}"/>
              </a:ext>
            </a:extLst>
          </p:cNvPr>
          <p:cNvSpPr>
            <a:spLocks noGrp="1"/>
          </p:cNvSpPr>
          <p:nvPr>
            <p:ph type="body" sz="quarter" idx="10"/>
          </p:nvPr>
        </p:nvSpPr>
        <p:spPr/>
        <p:txBody>
          <a:bodyPr>
            <a:normAutofit/>
          </a:bodyPr>
          <a:lstStyle/>
          <a:p>
            <a:r>
              <a:rPr lang="en-US" dirty="0"/>
              <a:t>Reducing the Risks of Climate Change</a:t>
            </a:r>
          </a:p>
        </p:txBody>
      </p:sp>
      <p:sp>
        <p:nvSpPr>
          <p:cNvPr id="3" name="Text Placeholder 2">
            <a:extLst>
              <a:ext uri="{FF2B5EF4-FFF2-40B4-BE49-F238E27FC236}">
                <a16:creationId xmlns:a16="http://schemas.microsoft.com/office/drawing/2014/main" id="{ED10B66F-8169-4546-9A45-43409E1B8952}"/>
              </a:ext>
            </a:extLst>
          </p:cNvPr>
          <p:cNvSpPr>
            <a:spLocks noGrp="1"/>
          </p:cNvSpPr>
          <p:nvPr>
            <p:ph type="body" sz="quarter" idx="11"/>
          </p:nvPr>
        </p:nvSpPr>
        <p:spPr/>
        <p:txBody>
          <a:bodyPr/>
          <a:lstStyle/>
          <a:p>
            <a:r>
              <a:rPr lang="en-US" dirty="0">
                <a:ln>
                  <a:solidFill>
                    <a:srgbClr val="232C64"/>
                  </a:solidFill>
                </a:ln>
              </a:rPr>
              <a:t>1</a:t>
            </a:r>
          </a:p>
        </p:txBody>
      </p:sp>
      <p:sp>
        <p:nvSpPr>
          <p:cNvPr id="4" name="Text Placeholder 3">
            <a:extLst>
              <a:ext uri="{FF2B5EF4-FFF2-40B4-BE49-F238E27FC236}">
                <a16:creationId xmlns:a16="http://schemas.microsoft.com/office/drawing/2014/main" id="{527F232E-3117-BF46-AFD1-3729B565CCEB}"/>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4B7A5322-9E31-8C4D-B769-60C19B833DAB}"/>
              </a:ext>
            </a:extLst>
          </p:cNvPr>
          <p:cNvSpPr>
            <a:spLocks noGrp="1"/>
          </p:cNvSpPr>
          <p:nvPr>
            <p:ph idx="13"/>
          </p:nvPr>
        </p:nvSpPr>
        <p:spPr/>
        <p:txBody>
          <a:bodyPr/>
          <a:lstStyle/>
          <a:p>
            <a:pPr marL="342900" indent="-342900">
              <a:buFont typeface="Arial" panose="020B0604020202020204" pitchFamily="34" charset="0"/>
              <a:buChar char="•"/>
            </a:pPr>
            <a:r>
              <a:rPr lang="en-US" dirty="0"/>
              <a:t>Many climate change impacts and economic damages in the United States can be substantially reduced through global-scale reductions in greenhouse gas emissions complemented by regional and local adaptation efforts </a:t>
            </a:r>
          </a:p>
          <a:p>
            <a:pPr marL="342900" indent="-342900">
              <a:buFont typeface="Arial" panose="020B0604020202020204" pitchFamily="34" charset="0"/>
              <a:buChar char="•"/>
            </a:pPr>
            <a:r>
              <a:rPr lang="en-US" dirty="0"/>
              <a:t>Since the Third National Climate Assessment (NCA3) in 2014, a growing number of states, cities, and businesses have pursued or expanded upon initiatives aimed at reducing greenhouse gas emissions, and the scale of adaptation implementation across the country has increased </a:t>
            </a:r>
          </a:p>
          <a:p>
            <a:pPr marL="342900" indent="-342900">
              <a:buFont typeface="Arial" panose="020B0604020202020204" pitchFamily="34" charset="0"/>
              <a:buChar char="•"/>
            </a:pPr>
            <a:r>
              <a:rPr lang="en-US" dirty="0"/>
              <a:t>However, these efforts do not yet approach the scale needed to avoid substantial damages to the economy, environment, and human health expected over the coming decades</a:t>
            </a:r>
          </a:p>
        </p:txBody>
      </p:sp>
    </p:spTree>
    <p:extLst>
      <p:ext uri="{BB962C8B-B14F-4D97-AF65-F5344CB8AC3E}">
        <p14:creationId xmlns:p14="http://schemas.microsoft.com/office/powerpoint/2010/main" val="60885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A971B-C652-CD40-BF3A-5C0FF3C4C176}"/>
              </a:ext>
            </a:extLst>
          </p:cNvPr>
          <p:cNvSpPr>
            <a:spLocks noGrp="1"/>
          </p:cNvSpPr>
          <p:nvPr>
            <p:ph type="title"/>
          </p:nvPr>
        </p:nvSpPr>
        <p:spPr/>
        <p:txBody>
          <a:bodyPr/>
          <a:lstStyle/>
          <a:p>
            <a:r>
              <a:rPr lang="en-US" dirty="0"/>
              <a:t>Fig. 1.19: Mitigation-Related Activities at State and Local Levels</a:t>
            </a:r>
          </a:p>
        </p:txBody>
      </p:sp>
      <p:sp>
        <p:nvSpPr>
          <p:cNvPr id="4" name="Text Placeholder 3">
            <a:extLst>
              <a:ext uri="{FF2B5EF4-FFF2-40B4-BE49-F238E27FC236}">
                <a16:creationId xmlns:a16="http://schemas.microsoft.com/office/drawing/2014/main" id="{06DD4077-2EAD-FD48-A04A-E539C6453C72}"/>
              </a:ext>
            </a:extLst>
          </p:cNvPr>
          <p:cNvSpPr>
            <a:spLocks noGrp="1"/>
          </p:cNvSpPr>
          <p:nvPr>
            <p:ph type="body" sz="half" idx="2"/>
          </p:nvPr>
        </p:nvSpPr>
        <p:spPr/>
        <p:txBody>
          <a:bodyPr>
            <a:normAutofit fontScale="92500"/>
          </a:bodyPr>
          <a:lstStyle/>
          <a:p>
            <a:r>
              <a:rPr lang="en-US" sz="1500" b="1" dirty="0"/>
              <a:t>(top) </a:t>
            </a:r>
            <a:r>
              <a:rPr lang="en-US" sz="1500" dirty="0"/>
              <a:t>The map shows the number of mitigation-related activities at the state level (out of 30 illustrative activities) as well as cities supporting emissions reductions; </a:t>
            </a:r>
            <a:r>
              <a:rPr lang="en-US" sz="1500" b="1" dirty="0"/>
              <a:t>(bottom) </a:t>
            </a:r>
            <a:r>
              <a:rPr lang="en-US" sz="1500" dirty="0"/>
              <a:t>the chart depicts the type and number of activities by state. Several territories also have a variety of mitigation-related activities, including American </a:t>
            </a:r>
            <a:r>
              <a:rPr lang="en-US" sz="1500" dirty="0" err="1"/>
              <a:t>Sāmoa</a:t>
            </a:r>
            <a:r>
              <a:rPr lang="en-US" sz="1500" dirty="0"/>
              <a:t>, the Federated States of Micronesia, Guam, Northern Mariana Islands, Puerto Rico, and the U.S. Virgin Islands. </a:t>
            </a:r>
            <a:r>
              <a:rPr lang="en-US" sz="1500" i="1" dirty="0"/>
              <a:t>From Figure 29.1, Ch. 29: Mitigation (Sources: [top] EPA and ERT, [bottom] adapted from America’s Pledge 2017).</a:t>
            </a:r>
          </a:p>
          <a:p>
            <a:endParaRPr lang="en-US" sz="1400" i="1" dirty="0"/>
          </a:p>
        </p:txBody>
      </p:sp>
      <p:sp>
        <p:nvSpPr>
          <p:cNvPr id="5" name="Text Placeholder 4">
            <a:extLst>
              <a:ext uri="{FF2B5EF4-FFF2-40B4-BE49-F238E27FC236}">
                <a16:creationId xmlns:a16="http://schemas.microsoft.com/office/drawing/2014/main" id="{A5C27EF4-090F-914F-8782-2D67F7297E7A}"/>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F135FFE4-CFA8-3243-A84A-10C7D2B3596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504688"/>
            <a:ext cx="4629150" cy="5308873"/>
          </a:xfrm>
        </p:spPr>
      </p:pic>
    </p:spTree>
    <p:extLst>
      <p:ext uri="{BB962C8B-B14F-4D97-AF65-F5344CB8AC3E}">
        <p14:creationId xmlns:p14="http://schemas.microsoft.com/office/powerpoint/2010/main" val="341449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60E98-C93E-114C-A909-79B8BFCE09A5}"/>
              </a:ext>
            </a:extLst>
          </p:cNvPr>
          <p:cNvSpPr>
            <a:spLocks noGrp="1"/>
          </p:cNvSpPr>
          <p:nvPr>
            <p:ph type="title"/>
          </p:nvPr>
        </p:nvSpPr>
        <p:spPr/>
        <p:txBody>
          <a:bodyPr/>
          <a:lstStyle/>
          <a:p>
            <a:r>
              <a:rPr lang="en-US" dirty="0"/>
              <a:t>Fig. 1.20: Adaptation Stages and Progress</a:t>
            </a:r>
          </a:p>
        </p:txBody>
      </p:sp>
      <p:sp>
        <p:nvSpPr>
          <p:cNvPr id="4" name="Text Placeholder 3">
            <a:extLst>
              <a:ext uri="{FF2B5EF4-FFF2-40B4-BE49-F238E27FC236}">
                <a16:creationId xmlns:a16="http://schemas.microsoft.com/office/drawing/2014/main" id="{B0836476-3BB0-D445-B9B0-FF428E32A94A}"/>
              </a:ext>
            </a:extLst>
          </p:cNvPr>
          <p:cNvSpPr>
            <a:spLocks noGrp="1"/>
          </p:cNvSpPr>
          <p:nvPr>
            <p:ph type="body" sz="half" idx="2"/>
          </p:nvPr>
        </p:nvSpPr>
        <p:spPr/>
        <p:txBody>
          <a:bodyPr>
            <a:normAutofit fontScale="92500" lnSpcReduction="10000"/>
          </a:bodyPr>
          <a:lstStyle/>
          <a:p>
            <a:r>
              <a:rPr lang="en-US" sz="1300" dirty="0"/>
              <a:t>Adaptation entails a continuing risk management process. With this approach, individuals and organizations become aware of and assess risks and vulnerabilities from climate and other drivers of change, take actions to reduce those risks, and learn over time. The gray arced lines compare the current status of implementing this process with the status reported by the Third National Climate Assessment in 2014; darker color indicates more activity. </a:t>
            </a:r>
            <a:r>
              <a:rPr lang="en-US" sz="1300" i="1" dirty="0"/>
              <a:t>From Figure 28.1, Ch. 28: Adaptation (Source: adapted from National Research Council, 2010. Used with permission from the National Academies Press, © 2010,National Academy of Sciences. Image credits, clockwise from top: National Weather Service; USGS; Armando Rodriguez, Miami-Dade County; Dr. Neil Berg, MARISA; Bill Ingalls, NASA).</a:t>
            </a:r>
          </a:p>
          <a:p>
            <a:endParaRPr lang="en-US" sz="1200" i="1" dirty="0"/>
          </a:p>
        </p:txBody>
      </p:sp>
      <p:sp>
        <p:nvSpPr>
          <p:cNvPr id="5" name="Text Placeholder 4">
            <a:extLst>
              <a:ext uri="{FF2B5EF4-FFF2-40B4-BE49-F238E27FC236}">
                <a16:creationId xmlns:a16="http://schemas.microsoft.com/office/drawing/2014/main" id="{744A07B7-B04D-754F-BBCE-1537EA9ADC20}"/>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D323EE4B-4F5B-1F4B-A2BB-BCACD0A3888A}"/>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3887788" y="896890"/>
            <a:ext cx="4629150" cy="4524470"/>
          </a:xfrm>
        </p:spPr>
      </p:pic>
    </p:spTree>
    <p:extLst>
      <p:ext uri="{BB962C8B-B14F-4D97-AF65-F5344CB8AC3E}">
        <p14:creationId xmlns:p14="http://schemas.microsoft.com/office/powerpoint/2010/main" val="984454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B764A-95FF-8646-B9B4-113B4831A04F}"/>
              </a:ext>
            </a:extLst>
          </p:cNvPr>
          <p:cNvSpPr>
            <a:spLocks noGrp="1"/>
          </p:cNvSpPr>
          <p:nvPr>
            <p:ph type="body" sz="quarter" idx="10"/>
          </p:nvPr>
        </p:nvSpPr>
        <p:spPr/>
        <p:txBody>
          <a:bodyPr/>
          <a:lstStyle/>
          <a:p>
            <a:r>
              <a:rPr lang="en-US" dirty="0"/>
              <a:t>Advances since NCA3</a:t>
            </a:r>
          </a:p>
        </p:txBody>
      </p:sp>
      <p:sp>
        <p:nvSpPr>
          <p:cNvPr id="3" name="Text Placeholder 2">
            <a:extLst>
              <a:ext uri="{FF2B5EF4-FFF2-40B4-BE49-F238E27FC236}">
                <a16:creationId xmlns:a16="http://schemas.microsoft.com/office/drawing/2014/main" id="{39C967E0-25D3-4047-A398-C0F728B4A08A}"/>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6CA15125-AEF1-2845-8C8F-71F81861F564}"/>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9BE509EE-67F8-A946-A791-C3F739258527}"/>
              </a:ext>
            </a:extLst>
          </p:cNvPr>
          <p:cNvSpPr>
            <a:spLocks noGrp="1"/>
          </p:cNvSpPr>
          <p:nvPr>
            <p:ph idx="13"/>
          </p:nvPr>
        </p:nvSpPr>
        <p:spPr/>
        <p:txBody>
          <a:bodyPr numCol="2">
            <a:normAutofit/>
          </a:bodyPr>
          <a:lstStyle/>
          <a:p>
            <a:pPr marL="285750" indent="-285750">
              <a:spcAft>
                <a:spcPts val="600"/>
              </a:spcAft>
              <a:buFont typeface="Arial" panose="020B0604020202020204" pitchFamily="34" charset="0"/>
              <a:buChar char="•"/>
            </a:pPr>
            <a:r>
              <a:rPr lang="en-US" sz="1800" b="1" dirty="0"/>
              <a:t>Expanded regional focus </a:t>
            </a:r>
            <a:r>
              <a:rPr lang="en-US" sz="1800" dirty="0"/>
              <a:t>in response to growing demand for localized information:</a:t>
            </a:r>
          </a:p>
          <a:p>
            <a:pPr marL="742950" lvl="1" indent="-285750">
              <a:spcBef>
                <a:spcPts val="0"/>
              </a:spcBef>
              <a:spcAft>
                <a:spcPts val="600"/>
              </a:spcAft>
              <a:buFont typeface="Arial" panose="020B0604020202020204" pitchFamily="34" charset="0"/>
              <a:buChar char="•"/>
            </a:pPr>
            <a:r>
              <a:rPr lang="en-US" sz="1600" dirty="0"/>
              <a:t>New chapter dedicated to the U.S. Caribbean, and Great Plains divided into Northern and Southern regions</a:t>
            </a:r>
          </a:p>
          <a:p>
            <a:pPr marL="742950" lvl="1" indent="-285750">
              <a:spcBef>
                <a:spcPts val="0"/>
              </a:spcBef>
              <a:spcAft>
                <a:spcPts val="600"/>
              </a:spcAft>
              <a:buFont typeface="Arial" panose="020B0604020202020204" pitchFamily="34" charset="0"/>
              <a:buChar char="•"/>
            </a:pPr>
            <a:r>
              <a:rPr lang="en-US" sz="1600" dirty="0"/>
              <a:t>Draws on NOAA state climate summaries and downscaled projections</a:t>
            </a:r>
          </a:p>
          <a:p>
            <a:pPr marL="285750" indent="-285750">
              <a:spcAft>
                <a:spcPts val="600"/>
              </a:spcAft>
              <a:buFont typeface="Arial" panose="020B0604020202020204" pitchFamily="34" charset="0"/>
              <a:buChar char="•"/>
            </a:pPr>
            <a:r>
              <a:rPr lang="en-US" sz="1800" dirty="0"/>
              <a:t>Greater visibility </a:t>
            </a:r>
            <a:r>
              <a:rPr lang="en-US" sz="1800" b="1" dirty="0"/>
              <a:t>to emerging topics</a:t>
            </a:r>
            <a:r>
              <a:rPr lang="en-US" sz="1800" dirty="0"/>
              <a:t>, including:</a:t>
            </a:r>
          </a:p>
          <a:p>
            <a:pPr marL="742950" lvl="1" indent="-285750">
              <a:lnSpc>
                <a:spcPct val="100000"/>
              </a:lnSpc>
              <a:spcBef>
                <a:spcPts val="0"/>
              </a:spcBef>
              <a:spcAft>
                <a:spcPts val="600"/>
              </a:spcAft>
              <a:buFont typeface="Arial" panose="020B0604020202020204" pitchFamily="34" charset="0"/>
              <a:buChar char="•"/>
            </a:pPr>
            <a:r>
              <a:rPr lang="en-US" sz="1600" dirty="0"/>
              <a:t>Effects of climate change on U.S. international interests, including trade, national security, and humanitarian assistance</a:t>
            </a:r>
          </a:p>
          <a:p>
            <a:pPr marL="742950" lvl="1" indent="-285750">
              <a:lnSpc>
                <a:spcPct val="100000"/>
              </a:lnSpc>
              <a:spcBef>
                <a:spcPts val="0"/>
              </a:spcBef>
              <a:spcAft>
                <a:spcPts val="600"/>
              </a:spcAft>
              <a:buFont typeface="Arial" panose="020B0604020202020204" pitchFamily="34" charset="0"/>
              <a:buChar char="•"/>
            </a:pPr>
            <a:r>
              <a:rPr lang="en-US" sz="1600" dirty="0"/>
              <a:t>Air quality and climate change</a:t>
            </a:r>
          </a:p>
          <a:p>
            <a:pPr marL="742950" lvl="1" indent="-285750">
              <a:lnSpc>
                <a:spcPct val="100000"/>
              </a:lnSpc>
              <a:spcBef>
                <a:spcPts val="0"/>
              </a:spcBef>
              <a:spcAft>
                <a:spcPts val="600"/>
              </a:spcAft>
              <a:buFont typeface="Arial" panose="020B0604020202020204" pitchFamily="34" charset="0"/>
              <a:buChar char="•"/>
            </a:pPr>
            <a:r>
              <a:rPr lang="en-US" sz="1600" dirty="0"/>
              <a:t>Complex, interconnected human and natural systems</a:t>
            </a:r>
          </a:p>
          <a:p>
            <a:pPr marL="285750" indent="-285750">
              <a:spcAft>
                <a:spcPts val="600"/>
              </a:spcAft>
              <a:buFont typeface="Arial" panose="020B0604020202020204" pitchFamily="34" charset="0"/>
              <a:buChar char="•"/>
            </a:pPr>
            <a:r>
              <a:rPr lang="en-US" sz="1800" dirty="0"/>
              <a:t>Focus on </a:t>
            </a:r>
            <a:r>
              <a:rPr lang="en-US" sz="1800" b="1" dirty="0"/>
              <a:t>economic valuation</a:t>
            </a:r>
            <a:r>
              <a:rPr lang="en-US" sz="1800" dirty="0"/>
              <a:t>, where possible:</a:t>
            </a:r>
          </a:p>
          <a:p>
            <a:pPr marL="742950" lvl="1" indent="-285750">
              <a:spcBef>
                <a:spcPts val="0"/>
              </a:spcBef>
              <a:spcAft>
                <a:spcPts val="600"/>
              </a:spcAft>
              <a:buFont typeface="Arial" panose="020B0604020202020204" pitchFamily="34" charset="0"/>
              <a:buChar char="•"/>
            </a:pPr>
            <a:r>
              <a:rPr lang="en-US" sz="1600" dirty="0"/>
              <a:t>Quantification of climate change impacts in economic terms under different future greenhouse gas emissions scenarios</a:t>
            </a:r>
          </a:p>
          <a:p>
            <a:pPr marL="742950" lvl="1" indent="-285750">
              <a:spcBef>
                <a:spcPts val="0"/>
              </a:spcBef>
              <a:spcAft>
                <a:spcPts val="600"/>
              </a:spcAft>
              <a:buFont typeface="Arial" panose="020B0604020202020204" pitchFamily="34" charset="0"/>
              <a:buChar char="•"/>
            </a:pPr>
            <a:r>
              <a:rPr lang="en-US" sz="1600" dirty="0"/>
              <a:t>Does not yet characterize differential economic impacts for all 10 NCA regions</a:t>
            </a:r>
          </a:p>
          <a:p>
            <a:pPr marL="742950" lvl="1" indent="-285750">
              <a:spcBef>
                <a:spcPts val="0"/>
              </a:spcBef>
              <a:spcAft>
                <a:spcPts val="600"/>
              </a:spcAft>
              <a:buFont typeface="Arial" panose="020B0604020202020204" pitchFamily="34" charset="0"/>
              <a:buChar char="•"/>
            </a:pPr>
            <a:r>
              <a:rPr lang="en-US" sz="1600" dirty="0"/>
              <a:t>Provides an indication of the potential for reducing risks through mitigation actions</a:t>
            </a:r>
          </a:p>
          <a:p>
            <a:endParaRPr lang="en-US" dirty="0"/>
          </a:p>
        </p:txBody>
      </p:sp>
    </p:spTree>
    <p:extLst>
      <p:ext uri="{BB962C8B-B14F-4D97-AF65-F5344CB8AC3E}">
        <p14:creationId xmlns:p14="http://schemas.microsoft.com/office/powerpoint/2010/main" val="93302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748DA-70F4-8842-8A8B-155E3492972F}"/>
              </a:ext>
            </a:extLst>
          </p:cNvPr>
          <p:cNvSpPr>
            <a:spLocks noGrp="1"/>
          </p:cNvSpPr>
          <p:nvPr>
            <p:ph type="title"/>
          </p:nvPr>
        </p:nvSpPr>
        <p:spPr/>
        <p:txBody>
          <a:bodyPr/>
          <a:lstStyle/>
          <a:p>
            <a:r>
              <a:rPr lang="en-US" dirty="0"/>
              <a:t>Fig. 1.1: Americans Respond to the Impacts of Climate Change</a:t>
            </a:r>
          </a:p>
        </p:txBody>
      </p:sp>
      <p:sp>
        <p:nvSpPr>
          <p:cNvPr id="4" name="Text Placeholder 3">
            <a:extLst>
              <a:ext uri="{FF2B5EF4-FFF2-40B4-BE49-F238E27FC236}">
                <a16:creationId xmlns:a16="http://schemas.microsoft.com/office/drawing/2014/main" id="{0E1F2238-37DF-8E46-81D1-27168A5897C4}"/>
              </a:ext>
            </a:extLst>
          </p:cNvPr>
          <p:cNvSpPr>
            <a:spLocks noGrp="1"/>
          </p:cNvSpPr>
          <p:nvPr>
            <p:ph type="body" sz="half" idx="2"/>
          </p:nvPr>
        </p:nvSpPr>
        <p:spPr/>
        <p:txBody>
          <a:bodyPr>
            <a:normAutofit/>
          </a:bodyPr>
          <a:lstStyle/>
          <a:p>
            <a:r>
              <a:rPr lang="en-US" sz="1700" dirty="0"/>
              <a:t>This map shows climate-related impacts that have occurred in each region since the Third National Climate Assessment in 2014 and response actions that are helping the region address related risks and costs. These examples are illustrative; they are not indicative of which impact is most significant in each region or which response action might be most effective. </a:t>
            </a:r>
            <a:r>
              <a:rPr lang="en-US" sz="1700" i="1" dirty="0"/>
              <a:t>Source: NCA4 Regional Chapters.</a:t>
            </a:r>
          </a:p>
        </p:txBody>
      </p:sp>
      <p:sp>
        <p:nvSpPr>
          <p:cNvPr id="5" name="Text Placeholder 4">
            <a:extLst>
              <a:ext uri="{FF2B5EF4-FFF2-40B4-BE49-F238E27FC236}">
                <a16:creationId xmlns:a16="http://schemas.microsoft.com/office/drawing/2014/main" id="{81F3EA88-A2C9-864C-8BCE-7C8E1B1AAF92}"/>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A722FCBA-7631-024B-B972-7A85474364D5}"/>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86170" y="457200"/>
            <a:ext cx="4232386" cy="5403850"/>
          </a:xfrm>
        </p:spPr>
      </p:pic>
    </p:spTree>
    <p:extLst>
      <p:ext uri="{BB962C8B-B14F-4D97-AF65-F5344CB8AC3E}">
        <p14:creationId xmlns:p14="http://schemas.microsoft.com/office/powerpoint/2010/main" val="3960103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D74C3-8DB8-4C47-A083-0E1CADE46781}"/>
              </a:ext>
            </a:extLst>
          </p:cNvPr>
          <p:cNvSpPr>
            <a:spLocks noGrp="1"/>
          </p:cNvSpPr>
          <p:nvPr>
            <p:ph type="title"/>
          </p:nvPr>
        </p:nvSpPr>
        <p:spPr/>
        <p:txBody>
          <a:bodyPr/>
          <a:lstStyle/>
          <a:p>
            <a:r>
              <a:rPr lang="en-US" dirty="0"/>
              <a:t>Fig. 1.21: New Economic Impact Studies</a:t>
            </a:r>
          </a:p>
        </p:txBody>
      </p:sp>
      <p:sp>
        <p:nvSpPr>
          <p:cNvPr id="4" name="Text Placeholder 3">
            <a:extLst>
              <a:ext uri="{FF2B5EF4-FFF2-40B4-BE49-F238E27FC236}">
                <a16:creationId xmlns:a16="http://schemas.microsoft.com/office/drawing/2014/main" id="{1F358B88-F6A9-EF4E-8BCB-B9E6767AB4E4}"/>
              </a:ext>
            </a:extLst>
          </p:cNvPr>
          <p:cNvSpPr>
            <a:spLocks noGrp="1"/>
          </p:cNvSpPr>
          <p:nvPr>
            <p:ph type="body" sz="half" idx="2"/>
          </p:nvPr>
        </p:nvSpPr>
        <p:spPr>
          <a:xfrm>
            <a:off x="629841" y="4358936"/>
            <a:ext cx="7886700" cy="1916134"/>
          </a:xfrm>
        </p:spPr>
        <p:txBody>
          <a:bodyPr>
            <a:normAutofit fontScale="55000" lnSpcReduction="20000"/>
          </a:bodyPr>
          <a:lstStyle/>
          <a:p>
            <a:r>
              <a:rPr lang="en-US" sz="2000" dirty="0"/>
              <a:t>Annual economic impact estimates are shown for labor and air quality. The bar graph on the left shows national annual damages in 2090 (in billions of 2015 dollars) for a higher scenario (RCP8.5) and lower scenario (RCP4.5); the difference between the height of the RCP8.5 and RCP4.5 bars for a given category represents an estimate of the economic benefit to the United States from global mitigation action. For these two categories, damage estimates do not consider costs or benefits of new adaptation actions to reduce impacts, and they do not include Alaska, </a:t>
            </a:r>
            <a:r>
              <a:rPr lang="en-US" sz="2000" dirty="0" err="1"/>
              <a:t>Hawaiʻi</a:t>
            </a:r>
            <a:r>
              <a:rPr lang="en-US" sz="2000" dirty="0"/>
              <a:t> and U.S.-Affiliated Pacific Islands, or the U.S. Caribbean. The maps on the right show regional variation in annual impacts projected under the higher scenario (RCP8.5) in 2090. The map on the top shows the percent change in hours worked in high-risk industries as compared to the period 2003–2007. The hours lost result in economic damages: for example, $28 billion per year in the Southern Great Plains. The map on the bottom is the change in summer-average maximum daily 8-hour ozone concentrations (ppb) at ground-level as compared to the period 1995–2005. These changes in ozone concentrations result in premature deaths: for example, an additional 910 premature deaths each year in the Midwest. </a:t>
            </a:r>
            <a:r>
              <a:rPr lang="en-US" sz="2000" i="1" dirty="0"/>
              <a:t>Source: EPA, 2017. Multi-Model Framework for Quantitative Sectoral Impacts Analysis: A Technical Report for the Fourth National Climate Assessment. U.S. Environmental Protection Agency, EPA 430-R-17-001</a:t>
            </a:r>
            <a:r>
              <a:rPr lang="en-US" sz="2000" dirty="0"/>
              <a:t>.</a:t>
            </a:r>
          </a:p>
          <a:p>
            <a:endParaRPr lang="en-US" sz="2000" dirty="0"/>
          </a:p>
          <a:p>
            <a:endParaRPr lang="en-US" dirty="0"/>
          </a:p>
        </p:txBody>
      </p:sp>
      <p:sp>
        <p:nvSpPr>
          <p:cNvPr id="5" name="Text Placeholder 4">
            <a:extLst>
              <a:ext uri="{FF2B5EF4-FFF2-40B4-BE49-F238E27FC236}">
                <a16:creationId xmlns:a16="http://schemas.microsoft.com/office/drawing/2014/main" id="{DB75257F-3FBB-1A45-8F27-5EA0BEDDC5D2}"/>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8C20A0E6-8E0F-2A4B-9AB3-795D161C5A8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912107" y="457200"/>
            <a:ext cx="5322961" cy="3014663"/>
          </a:xfrm>
        </p:spPr>
      </p:pic>
    </p:spTree>
    <p:extLst>
      <p:ext uri="{BB962C8B-B14F-4D97-AF65-F5344CB8AC3E}">
        <p14:creationId xmlns:p14="http://schemas.microsoft.com/office/powerpoint/2010/main" val="305553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68AC58-FC83-8B49-B385-E79DBD72BA16}"/>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id="{148F6955-A683-8C41-962C-2515FA8C623E}"/>
              </a:ext>
            </a:extLst>
          </p:cNvPr>
          <p:cNvSpPr>
            <a:spLocks noGrp="1"/>
          </p:cNvSpPr>
          <p:nvPr>
            <p:ph type="body" sz="quarter" idx="11"/>
          </p:nvPr>
        </p:nvSpPr>
        <p:spPr/>
        <p:txBody>
          <a:bodyPr/>
          <a:lstStyle/>
          <a:p>
            <a:r>
              <a:rPr lang="en-US" dirty="0">
                <a:ln>
                  <a:solidFill>
                    <a:srgbClr val="372555"/>
                  </a:solidFill>
                </a:ln>
              </a:rPr>
              <a:t>1</a:t>
            </a:r>
          </a:p>
        </p:txBody>
      </p:sp>
      <p:sp>
        <p:nvSpPr>
          <p:cNvPr id="4" name="Text Placeholder 3">
            <a:extLst>
              <a:ext uri="{FF2B5EF4-FFF2-40B4-BE49-F238E27FC236}">
                <a16:creationId xmlns:a16="http://schemas.microsoft.com/office/drawing/2014/main" id="{D534FA1A-D512-4840-9D96-352658B41A4C}"/>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A3DB68D7-1509-1B41-9D79-3A5FBCF630F3}"/>
              </a:ext>
            </a:extLst>
          </p:cNvPr>
          <p:cNvSpPr>
            <a:spLocks noGrp="1"/>
          </p:cNvSpPr>
          <p:nvPr>
            <p:ph idx="13"/>
          </p:nvPr>
        </p:nvSpPr>
        <p:spPr/>
        <p:txBody>
          <a:bodyPr>
            <a:noAutofit/>
          </a:bodyPr>
          <a:lstStyle/>
          <a:p>
            <a:pPr marL="228600" indent="-228600">
              <a:spcAft>
                <a:spcPts val="300"/>
              </a:spcAft>
            </a:pPr>
            <a:r>
              <a:rPr lang="en-US" b="1" dirty="0">
                <a:solidFill>
                  <a:srgbClr val="372655"/>
                </a:solidFill>
              </a:rPr>
              <a:t>Federal Coordinating Lead Author</a:t>
            </a:r>
          </a:p>
          <a:p>
            <a:pPr marL="228600" indent="-228600">
              <a:spcAft>
                <a:spcPts val="300"/>
              </a:spcAft>
            </a:pPr>
            <a:r>
              <a:rPr lang="en-US" sz="1800" b="1" dirty="0"/>
              <a:t>David </a:t>
            </a:r>
            <a:r>
              <a:rPr lang="en-US" sz="1800" b="1" dirty="0" err="1"/>
              <a:t>Reidmiller</a:t>
            </a:r>
            <a:r>
              <a:rPr lang="en-US" sz="1800" dirty="0"/>
              <a:t>, </a:t>
            </a:r>
            <a:r>
              <a:rPr lang="en-US" sz="1800" i="1" dirty="0"/>
              <a:t>U.S. Global Change Research Program</a:t>
            </a:r>
            <a:endParaRPr lang="en-US" sz="1800" b="1" dirty="0">
              <a:solidFill>
                <a:srgbClr val="3D88A8"/>
              </a:solidFill>
            </a:endParaRPr>
          </a:p>
          <a:p>
            <a:pPr marL="228600" indent="-228600">
              <a:spcBef>
                <a:spcPts val="600"/>
              </a:spcBef>
              <a:spcAft>
                <a:spcPts val="300"/>
              </a:spcAft>
            </a:pPr>
            <a:r>
              <a:rPr lang="en-US" b="1" dirty="0">
                <a:solidFill>
                  <a:srgbClr val="372655"/>
                </a:solidFill>
              </a:rPr>
              <a:t>Chapter Lead</a:t>
            </a:r>
          </a:p>
          <a:p>
            <a:pPr marL="228600" indent="-228600">
              <a:spcAft>
                <a:spcPts val="300"/>
              </a:spcAft>
            </a:pPr>
            <a:r>
              <a:rPr lang="en-US" sz="1800" b="1" dirty="0"/>
              <a:t>Alexa Jay</a:t>
            </a:r>
            <a:r>
              <a:rPr lang="en-US" sz="1800" dirty="0"/>
              <a:t>, </a:t>
            </a:r>
            <a:r>
              <a:rPr lang="en-US" sz="1800" i="1" dirty="0"/>
              <a:t>U.S. Global Change Research Program</a:t>
            </a:r>
            <a:endParaRPr lang="en-US" sz="1800" b="1" dirty="0">
              <a:solidFill>
                <a:srgbClr val="3D88A8"/>
              </a:solidFill>
            </a:endParaRPr>
          </a:p>
          <a:p>
            <a:pPr marL="228600" indent="-228600">
              <a:spcBef>
                <a:spcPts val="600"/>
              </a:spcBef>
              <a:spcAft>
                <a:spcPts val="300"/>
              </a:spcAft>
            </a:pPr>
            <a:r>
              <a:rPr lang="en-US" b="1" dirty="0">
                <a:solidFill>
                  <a:srgbClr val="372655"/>
                </a:solidFill>
              </a:rPr>
              <a:t>Chapter Authors</a:t>
            </a:r>
            <a:r>
              <a:rPr lang="en-US" sz="1800" b="1" dirty="0"/>
              <a:t>	</a:t>
            </a:r>
          </a:p>
          <a:p>
            <a:pPr marL="228600" indent="-228600">
              <a:spcAft>
                <a:spcPts val="300"/>
              </a:spcAft>
            </a:pPr>
            <a:r>
              <a:rPr lang="en-US" sz="1800" b="1" dirty="0"/>
              <a:t>Christopher W. Avery, </a:t>
            </a:r>
            <a:r>
              <a:rPr lang="en-US" sz="1800" i="1" dirty="0"/>
              <a:t>U.S. Global Change Research Program</a:t>
            </a:r>
          </a:p>
          <a:p>
            <a:pPr marL="228600" indent="-228600">
              <a:spcAft>
                <a:spcPts val="300"/>
              </a:spcAft>
            </a:pPr>
            <a:r>
              <a:rPr lang="en-US" sz="1800" b="1" dirty="0"/>
              <a:t>Daniel Barrie, </a:t>
            </a:r>
            <a:r>
              <a:rPr lang="en-US" sz="1800" i="1" dirty="0"/>
              <a:t>National Oceanic and Atmospheric Administration</a:t>
            </a:r>
          </a:p>
          <a:p>
            <a:pPr marL="228600" indent="-228600">
              <a:spcAft>
                <a:spcPts val="300"/>
              </a:spcAft>
            </a:pPr>
            <a:r>
              <a:rPr lang="en-US" sz="1800" b="1" dirty="0"/>
              <a:t>Apurva Dave, </a:t>
            </a:r>
            <a:r>
              <a:rPr lang="en-US" sz="1800" i="1" dirty="0"/>
              <a:t>U.S. Global Change Research Program</a:t>
            </a:r>
          </a:p>
          <a:p>
            <a:pPr marL="228600" indent="-228600">
              <a:spcAft>
                <a:spcPts val="300"/>
              </a:spcAft>
            </a:pPr>
            <a:r>
              <a:rPr lang="en-US" sz="1800" b="1" dirty="0"/>
              <a:t>Benjamin DeAngelo, </a:t>
            </a:r>
            <a:r>
              <a:rPr lang="en-US" sz="1800" i="1" dirty="0"/>
              <a:t>National Oceanic and Atmospheric Administration</a:t>
            </a:r>
          </a:p>
          <a:p>
            <a:pPr marL="228600" indent="-228600">
              <a:spcAft>
                <a:spcPts val="300"/>
              </a:spcAft>
            </a:pPr>
            <a:r>
              <a:rPr lang="en-US" sz="1800" b="1" dirty="0"/>
              <a:t>Matthew </a:t>
            </a:r>
            <a:r>
              <a:rPr lang="en-US" sz="1800" b="1" dirty="0" err="1"/>
              <a:t>Dzaugis</a:t>
            </a:r>
            <a:r>
              <a:rPr lang="en-US" sz="1800" b="1" dirty="0"/>
              <a:t>, </a:t>
            </a:r>
            <a:r>
              <a:rPr lang="en-US" sz="1800" i="1" dirty="0"/>
              <a:t>U.S. Global Change Research Program</a:t>
            </a:r>
            <a:endParaRPr lang="en-US" sz="1800" b="1" dirty="0"/>
          </a:p>
          <a:p>
            <a:pPr marL="228600" indent="-228600">
              <a:spcAft>
                <a:spcPts val="300"/>
              </a:spcAft>
            </a:pPr>
            <a:r>
              <a:rPr lang="en-US" sz="1800" b="1" dirty="0"/>
              <a:t>Michael </a:t>
            </a:r>
            <a:r>
              <a:rPr lang="en-US" sz="1800" b="1" dirty="0" err="1"/>
              <a:t>Kolian</a:t>
            </a:r>
            <a:r>
              <a:rPr lang="en-US" sz="1800" b="1" dirty="0"/>
              <a:t>, </a:t>
            </a:r>
            <a:r>
              <a:rPr lang="en-US" sz="1800" i="1" dirty="0"/>
              <a:t>U.S. Environmental Protection Agency</a:t>
            </a:r>
          </a:p>
          <a:p>
            <a:pPr marL="228600" indent="-228600">
              <a:spcAft>
                <a:spcPts val="300"/>
              </a:spcAft>
            </a:pPr>
            <a:r>
              <a:rPr lang="en-US" sz="1800" b="1" dirty="0"/>
              <a:t>Kristin Lewis, </a:t>
            </a:r>
            <a:r>
              <a:rPr lang="en-US" sz="1800" i="1" dirty="0"/>
              <a:t>U.S. Global Change Research Program</a:t>
            </a:r>
            <a:endParaRPr lang="en-US" sz="1800" b="1" dirty="0"/>
          </a:p>
          <a:p>
            <a:pPr marL="228600" indent="-228600">
              <a:spcAft>
                <a:spcPts val="300"/>
              </a:spcAft>
            </a:pPr>
            <a:r>
              <a:rPr lang="en-US" sz="1800" b="1" dirty="0"/>
              <a:t>Katie Reeves, </a:t>
            </a:r>
            <a:r>
              <a:rPr lang="en-US" sz="1800" i="1" dirty="0"/>
              <a:t>U.S. Global Change Research Program</a:t>
            </a:r>
            <a:endParaRPr lang="en-US" sz="1800" b="1" dirty="0"/>
          </a:p>
          <a:p>
            <a:pPr marL="228600" indent="-228600">
              <a:spcAft>
                <a:spcPts val="300"/>
              </a:spcAft>
            </a:pPr>
            <a:r>
              <a:rPr lang="en-US" sz="1800" b="1" dirty="0"/>
              <a:t>Darrell Winner, </a:t>
            </a:r>
            <a:r>
              <a:rPr lang="en-US" sz="1800" i="1" dirty="0"/>
              <a:t>U.S. Environmental Protection Agency</a:t>
            </a:r>
            <a:endParaRPr lang="en-US" sz="1800" dirty="0"/>
          </a:p>
        </p:txBody>
      </p:sp>
    </p:spTree>
    <p:extLst>
      <p:ext uri="{BB962C8B-B14F-4D97-AF65-F5344CB8AC3E}">
        <p14:creationId xmlns:p14="http://schemas.microsoft.com/office/powerpoint/2010/main" val="3150347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58B140-8163-674C-A108-31A1BAE9C332}"/>
              </a:ext>
            </a:extLst>
          </p:cNvPr>
          <p:cNvSpPr>
            <a:spLocks noGrp="1"/>
          </p:cNvSpPr>
          <p:nvPr>
            <p:ph type="subTitle" idx="1"/>
          </p:nvPr>
        </p:nvSpPr>
        <p:spPr/>
        <p:txBody>
          <a:bodyPr>
            <a:normAutofit fontScale="92500" lnSpcReduction="20000"/>
          </a:bodyPr>
          <a:lstStyle/>
          <a:p>
            <a:r>
              <a:rPr lang="en-US" b="1" dirty="0"/>
              <a:t>Jay</a:t>
            </a:r>
            <a:r>
              <a:rPr lang="en-US" dirty="0"/>
              <a:t>, A., D.R. </a:t>
            </a:r>
            <a:r>
              <a:rPr lang="en-US" dirty="0" err="1"/>
              <a:t>Reidmiller</a:t>
            </a:r>
            <a:r>
              <a:rPr lang="en-US" dirty="0"/>
              <a:t>, C.W. Avery, D. Barrie, B.J. DeAngelo, A. Dave, M. </a:t>
            </a:r>
            <a:r>
              <a:rPr lang="en-US" dirty="0" err="1"/>
              <a:t>Dzaugis</a:t>
            </a:r>
            <a:r>
              <a:rPr lang="en-US" dirty="0"/>
              <a:t>, M. </a:t>
            </a:r>
            <a:r>
              <a:rPr lang="en-US" dirty="0" err="1"/>
              <a:t>Kolian</a:t>
            </a:r>
            <a:r>
              <a:rPr lang="en-US" dirty="0"/>
              <a:t>, K.L.M. Lewis, K. Reeves, and D. Winner, 2018: Overview.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3"/>
              </a:rPr>
              <a:t>10.7930/NCA4.2018.CH1</a:t>
            </a:r>
            <a:endParaRPr lang="en-US" dirty="0"/>
          </a:p>
        </p:txBody>
      </p:sp>
      <p:sp>
        <p:nvSpPr>
          <p:cNvPr id="3" name="Text Placeholder 2">
            <a:extLst>
              <a:ext uri="{FF2B5EF4-FFF2-40B4-BE49-F238E27FC236}">
                <a16:creationId xmlns:a16="http://schemas.microsoft.com/office/drawing/2014/main" id="{77322189-D373-3C40-A267-04A4804ED201}"/>
              </a:ext>
            </a:extLst>
          </p:cNvPr>
          <p:cNvSpPr>
            <a:spLocks noGrp="1"/>
          </p:cNvSpPr>
          <p:nvPr>
            <p:ph type="body" sz="quarter" idx="10"/>
          </p:nvPr>
        </p:nvSpPr>
        <p:spPr/>
        <p:txBody>
          <a:bodyPr/>
          <a:lstStyle/>
          <a:p>
            <a:r>
              <a:rPr lang="en-US" dirty="0"/>
              <a:t>https://nca2018.globalchange.gov/chapter/overview</a:t>
            </a:r>
          </a:p>
        </p:txBody>
      </p:sp>
    </p:spTree>
    <p:extLst>
      <p:ext uri="{BB962C8B-B14F-4D97-AF65-F5344CB8AC3E}">
        <p14:creationId xmlns:p14="http://schemas.microsoft.com/office/powerpoint/2010/main" val="117663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E235D6-EC1D-4E43-93F7-2F28D0E48A47}"/>
              </a:ext>
            </a:extLst>
          </p:cNvPr>
          <p:cNvSpPr>
            <a:spLocks noGrp="1"/>
          </p:cNvSpPr>
          <p:nvPr>
            <p:ph type="body" sz="quarter" idx="10"/>
          </p:nvPr>
        </p:nvSpPr>
        <p:spPr>
          <a:xfrm>
            <a:off x="1074198" y="612043"/>
            <a:ext cx="7847860" cy="804935"/>
          </a:xfrm>
        </p:spPr>
        <p:txBody>
          <a:bodyPr>
            <a:noAutofit/>
          </a:bodyPr>
          <a:lstStyle/>
          <a:p>
            <a:pPr>
              <a:spcBef>
                <a:spcPts val="0"/>
              </a:spcBef>
            </a:pPr>
            <a:r>
              <a:rPr lang="en-US" sz="3600" dirty="0"/>
              <a:t>Our Changing Climate: </a:t>
            </a:r>
            <a:endParaRPr lang="en-US" sz="3600" i="1" dirty="0"/>
          </a:p>
          <a:p>
            <a:pPr>
              <a:spcBef>
                <a:spcPts val="0"/>
              </a:spcBef>
            </a:pPr>
            <a:r>
              <a:rPr lang="en-US" sz="3600" i="1" dirty="0"/>
              <a:t>Observations, Causes, and Future Change</a:t>
            </a:r>
            <a:endParaRPr lang="en-US" sz="3600" dirty="0"/>
          </a:p>
        </p:txBody>
      </p:sp>
      <p:sp>
        <p:nvSpPr>
          <p:cNvPr id="3" name="Text Placeholder 2">
            <a:extLst>
              <a:ext uri="{FF2B5EF4-FFF2-40B4-BE49-F238E27FC236}">
                <a16:creationId xmlns:a16="http://schemas.microsoft.com/office/drawing/2014/main" id="{34FA7940-4FB5-C04A-A8C6-3CEBFA1F9F46}"/>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00F17350-979E-B844-A4FF-165D7FCBB129}"/>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5EA1ADBD-E43E-0243-8C42-1ACBF0C86D4E}"/>
              </a:ext>
            </a:extLst>
          </p:cNvPr>
          <p:cNvSpPr>
            <a:spLocks noGrp="1"/>
          </p:cNvSpPr>
          <p:nvPr>
            <p:ph idx="13"/>
          </p:nvPr>
        </p:nvSpPr>
        <p:spPr/>
        <p:txBody>
          <a:bodyPr/>
          <a:lstStyle/>
          <a:p>
            <a:pPr marL="342900" indent="-342900">
              <a:buFont typeface="Arial" panose="020B0604020202020204" pitchFamily="34" charset="0"/>
              <a:buChar char="•"/>
            </a:pPr>
            <a:r>
              <a:rPr lang="en-US" dirty="0"/>
              <a:t>Observations collected around the world provide significant, clear, and compelling evidence that global average temperature is much higher, and is rising more rapidly, than anything modern civilization has experienced</a:t>
            </a:r>
          </a:p>
          <a:p>
            <a:pPr marL="342900" indent="-342900">
              <a:buFont typeface="Arial" panose="020B0604020202020204" pitchFamily="34" charset="0"/>
              <a:buChar char="•"/>
            </a:pPr>
            <a:r>
              <a:rPr lang="en-US" dirty="0"/>
              <a:t>The warming trend observed over the past century can only be explained by the effects that human activities, especially emissions of greenhouse gases, have had on the climate</a:t>
            </a:r>
          </a:p>
          <a:p>
            <a:pPr marL="342900" indent="-342900">
              <a:buFont typeface="Arial" panose="020B0604020202020204" pitchFamily="34" charset="0"/>
              <a:buChar char="•"/>
            </a:pPr>
            <a:r>
              <a:rPr lang="en-US" dirty="0"/>
              <a:t>Earth’s climate will continue to change over this century and beyond. After mid-century, how much the climate changes will depend primarily on global emissions of greenhouse gases and on the response of Earth’s climate system to human-induced warming</a:t>
            </a:r>
          </a:p>
          <a:p>
            <a:endParaRPr lang="en-US" dirty="0"/>
          </a:p>
        </p:txBody>
      </p:sp>
    </p:spTree>
    <p:extLst>
      <p:ext uri="{BB962C8B-B14F-4D97-AF65-F5344CB8AC3E}">
        <p14:creationId xmlns:p14="http://schemas.microsoft.com/office/powerpoint/2010/main" val="292094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7F69C1-3BDF-8B41-A6BD-096AD031A6E1}"/>
              </a:ext>
            </a:extLst>
          </p:cNvPr>
          <p:cNvPicPr>
            <a:picLocks noChangeAspect="1"/>
          </p:cNvPicPr>
          <p:nvPr/>
        </p:nvPicPr>
        <p:blipFill>
          <a:blip r:embed="rId3"/>
          <a:stretch>
            <a:fillRect/>
          </a:stretch>
        </p:blipFill>
        <p:spPr>
          <a:xfrm>
            <a:off x="1322682" y="69370"/>
            <a:ext cx="6484656" cy="4195954"/>
          </a:xfrm>
          <a:prstGeom prst="rect">
            <a:avLst/>
          </a:prstGeom>
        </p:spPr>
      </p:pic>
      <p:sp>
        <p:nvSpPr>
          <p:cNvPr id="3" name="Title 2">
            <a:extLst>
              <a:ext uri="{FF2B5EF4-FFF2-40B4-BE49-F238E27FC236}">
                <a16:creationId xmlns:a16="http://schemas.microsoft.com/office/drawing/2014/main" id="{55EB030A-4AED-2D4E-8ADF-39242E206058}"/>
              </a:ext>
            </a:extLst>
          </p:cNvPr>
          <p:cNvSpPr>
            <a:spLocks noGrp="1"/>
          </p:cNvSpPr>
          <p:nvPr>
            <p:ph type="title"/>
          </p:nvPr>
        </p:nvSpPr>
        <p:spPr>
          <a:xfrm>
            <a:off x="628650" y="4081219"/>
            <a:ext cx="7886700" cy="772357"/>
          </a:xfrm>
        </p:spPr>
        <p:txBody>
          <a:bodyPr/>
          <a:lstStyle/>
          <a:p>
            <a:r>
              <a:rPr lang="en-US" dirty="0"/>
              <a:t>Fig. 1.2: Climate Change Indicators</a:t>
            </a:r>
          </a:p>
        </p:txBody>
      </p:sp>
      <p:sp>
        <p:nvSpPr>
          <p:cNvPr id="4" name="Text Placeholder 3">
            <a:extLst>
              <a:ext uri="{FF2B5EF4-FFF2-40B4-BE49-F238E27FC236}">
                <a16:creationId xmlns:a16="http://schemas.microsoft.com/office/drawing/2014/main" id="{B15461FA-B2F9-B14C-BE4C-811C775473A0}"/>
              </a:ext>
            </a:extLst>
          </p:cNvPr>
          <p:cNvSpPr>
            <a:spLocks noGrp="1"/>
          </p:cNvSpPr>
          <p:nvPr>
            <p:ph type="body" sz="half" idx="2"/>
          </p:nvPr>
        </p:nvSpPr>
        <p:spPr>
          <a:xfrm>
            <a:off x="628650" y="4853577"/>
            <a:ext cx="7886700" cy="1510053"/>
          </a:xfrm>
        </p:spPr>
        <p:txBody>
          <a:bodyPr>
            <a:normAutofit fontScale="85000" lnSpcReduction="20000"/>
          </a:bodyPr>
          <a:lstStyle/>
          <a:p>
            <a:r>
              <a:rPr lang="en-US" dirty="0"/>
              <a:t>Long-term observations demonstrate the warming trend in the climate system and the effects of increasing atmospheric greenhouse gas concentrations </a:t>
            </a:r>
            <a:r>
              <a:rPr lang="en-US" i="1" dirty="0"/>
              <a:t>(Ch. 2: Climate, Box 2.2)</a:t>
            </a:r>
            <a:r>
              <a:rPr lang="en-US" dirty="0"/>
              <a:t>. This figure shows climate-relevant indicators of change based on data collected across the United States. Upward-pointing arrows indicate an increasing trend; downward-pointing arrows indicate a decreasing trend. Bidirectional arrows (e.g., for drought conditions) indicate a lack of a definitive national trend. For a detailed description of each panel, view the full figure caption online at </a:t>
            </a:r>
            <a:r>
              <a:rPr lang="en-US" dirty="0">
                <a:hlinkClick r:id="rId4"/>
              </a:rPr>
              <a:t>https://nca2018.globalchange.gov/chapter/1#fig-2</a:t>
            </a:r>
            <a:r>
              <a:rPr lang="en-US" dirty="0"/>
              <a:t>. </a:t>
            </a:r>
            <a:r>
              <a:rPr lang="en-US" i="1" dirty="0"/>
              <a:t>Sources: (a) adapted from </a:t>
            </a:r>
            <a:r>
              <a:rPr lang="en-US" i="1" dirty="0">
                <a:hlinkClick r:id="rId5"/>
              </a:rPr>
              <a:t>Vose et al. 2017</a:t>
            </a:r>
            <a:r>
              <a:rPr lang="en-US" b="1" dirty="0"/>
              <a:t>, </a:t>
            </a:r>
            <a:r>
              <a:rPr lang="en-US" i="1" dirty="0"/>
              <a:t>(b) EPA, (c–f and h–l) adapted from </a:t>
            </a:r>
            <a:r>
              <a:rPr lang="en-US" i="1" dirty="0">
                <a:hlinkClick r:id="rId6"/>
              </a:rPr>
              <a:t>EPA 2016</a:t>
            </a:r>
            <a:r>
              <a:rPr lang="en-US" b="1" dirty="0"/>
              <a:t>, </a:t>
            </a:r>
            <a:r>
              <a:rPr lang="en-US" i="1" dirty="0"/>
              <a:t>(g and center infographic) EPA and NOAA.</a:t>
            </a:r>
            <a:endParaRPr lang="en-US" dirty="0"/>
          </a:p>
        </p:txBody>
      </p:sp>
      <p:sp>
        <p:nvSpPr>
          <p:cNvPr id="5" name="Text Placeholder 4">
            <a:extLst>
              <a:ext uri="{FF2B5EF4-FFF2-40B4-BE49-F238E27FC236}">
                <a16:creationId xmlns:a16="http://schemas.microsoft.com/office/drawing/2014/main" id="{DF47F036-9F94-754F-83BA-993A11B48A35}"/>
              </a:ext>
            </a:extLst>
          </p:cNvPr>
          <p:cNvSpPr>
            <a:spLocks noGrp="1"/>
          </p:cNvSpPr>
          <p:nvPr>
            <p:ph type="body" sz="quarter" idx="12"/>
          </p:nvPr>
        </p:nvSpPr>
        <p:spPr/>
        <p:txBody>
          <a:bodyPr/>
          <a:lstStyle/>
          <a:p>
            <a:r>
              <a:rPr lang="en-US" dirty="0"/>
              <a:t>Ch. 1 | Overview</a:t>
            </a:r>
          </a:p>
        </p:txBody>
      </p:sp>
    </p:spTree>
    <p:extLst>
      <p:ext uri="{BB962C8B-B14F-4D97-AF65-F5344CB8AC3E}">
        <p14:creationId xmlns:p14="http://schemas.microsoft.com/office/powerpoint/2010/main" val="106543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A63D8-BF18-8A44-A38A-5255FED519B8}"/>
              </a:ext>
            </a:extLst>
          </p:cNvPr>
          <p:cNvSpPr>
            <a:spLocks noGrp="1"/>
          </p:cNvSpPr>
          <p:nvPr>
            <p:ph type="title"/>
          </p:nvPr>
        </p:nvSpPr>
        <p:spPr/>
        <p:txBody>
          <a:bodyPr/>
          <a:lstStyle/>
          <a:p>
            <a:r>
              <a:rPr lang="en-US" dirty="0"/>
              <a:t>Fig. 1.3: Projected Changes in U.S. Annual Average Temperature</a:t>
            </a:r>
          </a:p>
        </p:txBody>
      </p:sp>
      <p:sp>
        <p:nvSpPr>
          <p:cNvPr id="4" name="Text Placeholder 3">
            <a:extLst>
              <a:ext uri="{FF2B5EF4-FFF2-40B4-BE49-F238E27FC236}">
                <a16:creationId xmlns:a16="http://schemas.microsoft.com/office/drawing/2014/main" id="{58B769AC-D6A6-1C41-9879-C59E87B6A501}"/>
              </a:ext>
            </a:extLst>
          </p:cNvPr>
          <p:cNvSpPr>
            <a:spLocks noGrp="1"/>
          </p:cNvSpPr>
          <p:nvPr>
            <p:ph type="body" sz="half" idx="2"/>
          </p:nvPr>
        </p:nvSpPr>
        <p:spPr/>
        <p:txBody>
          <a:bodyPr>
            <a:normAutofit fontScale="92500"/>
          </a:bodyPr>
          <a:lstStyle/>
          <a:p>
            <a:r>
              <a:rPr lang="en-US" dirty="0"/>
              <a:t>Annual average temperatures across the United States are projected to increase over this century, with greater changes at higher latitudes as compared to lower latitudes, and under a higher scenario (RCP8.5; right) than under a lower one (RCP4.5; left). This figure shows projected differences in annual average temperatures for mid-century (2036–2065; top) and end of century (2071–2100; bottom) relative to the near present (1986–2015). </a:t>
            </a:r>
            <a:r>
              <a:rPr lang="en-US" i="1" dirty="0"/>
              <a:t>From Figure 2.4, Ch. 2: Climate (Source: adapted from </a:t>
            </a:r>
            <a:r>
              <a:rPr lang="en-US" i="1" u="sng" dirty="0">
                <a:hlinkClick r:id="rId2"/>
              </a:rPr>
              <a:t>Vose et al. 2017</a:t>
            </a:r>
            <a:r>
              <a:rPr lang="en-US" i="1" dirty="0"/>
              <a:t>).</a:t>
            </a:r>
            <a:endParaRPr lang="en-US" dirty="0"/>
          </a:p>
        </p:txBody>
      </p:sp>
      <p:sp>
        <p:nvSpPr>
          <p:cNvPr id="5" name="Text Placeholder 4">
            <a:extLst>
              <a:ext uri="{FF2B5EF4-FFF2-40B4-BE49-F238E27FC236}">
                <a16:creationId xmlns:a16="http://schemas.microsoft.com/office/drawing/2014/main" id="{7E0FAE37-E7A5-E741-A340-F631A1943B01}"/>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A7D666E2-1597-194D-B21F-5543257EA23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90963" y="1216025"/>
            <a:ext cx="4622800" cy="3886200"/>
          </a:xfrm>
        </p:spPr>
      </p:pic>
    </p:spTree>
    <p:extLst>
      <p:ext uri="{BB962C8B-B14F-4D97-AF65-F5344CB8AC3E}">
        <p14:creationId xmlns:p14="http://schemas.microsoft.com/office/powerpoint/2010/main" val="135261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777F2-D225-8B45-9399-3FE15E9A8FC3}"/>
              </a:ext>
            </a:extLst>
          </p:cNvPr>
          <p:cNvSpPr>
            <a:spLocks noGrp="1"/>
          </p:cNvSpPr>
          <p:nvPr>
            <p:ph type="title"/>
          </p:nvPr>
        </p:nvSpPr>
        <p:spPr/>
        <p:txBody>
          <a:bodyPr/>
          <a:lstStyle/>
          <a:p>
            <a:r>
              <a:rPr lang="en-US" dirty="0"/>
              <a:t>Fig. 1.4: Projected Relative Sea Level Change in the United States by 2100</a:t>
            </a:r>
          </a:p>
        </p:txBody>
      </p:sp>
      <p:sp>
        <p:nvSpPr>
          <p:cNvPr id="4" name="Text Placeholder 3">
            <a:extLst>
              <a:ext uri="{FF2B5EF4-FFF2-40B4-BE49-F238E27FC236}">
                <a16:creationId xmlns:a16="http://schemas.microsoft.com/office/drawing/2014/main" id="{812C7282-96D7-D243-853B-0543FA1DC615}"/>
              </a:ext>
            </a:extLst>
          </p:cNvPr>
          <p:cNvSpPr>
            <a:spLocks noGrp="1"/>
          </p:cNvSpPr>
          <p:nvPr>
            <p:ph type="body" sz="half" idx="2"/>
          </p:nvPr>
        </p:nvSpPr>
        <p:spPr>
          <a:xfrm>
            <a:off x="629841" y="2057400"/>
            <a:ext cx="2949178" cy="4171950"/>
          </a:xfrm>
        </p:spPr>
        <p:txBody>
          <a:bodyPr>
            <a:noAutofit/>
          </a:bodyPr>
          <a:lstStyle/>
          <a:p>
            <a:r>
              <a:rPr lang="en-US" sz="1100" dirty="0"/>
              <a:t>The maps show projections of change in relative sea level along the U.S. coast by 2100 (as compared to 2000) under the lower (RCP4.5) and higher (RCP8.5) scenarios </a:t>
            </a:r>
            <a:r>
              <a:rPr lang="en-US" sz="1100" i="1" dirty="0"/>
              <a:t>(see CSSR, Ch. 12.5)</a:t>
            </a:r>
            <a:r>
              <a:rPr lang="en-US" sz="1100" dirty="0"/>
              <a:t>. Globally, sea levels will continue to rise from thermal expansion of the ocean and melting of land-based ice masses (such as Greenland, Antarctica, and mountain glaciers). Regionally, however, the amount of sea level rise will not be the same everywhere. Where land is sinking (as along the Gulf of Mexico coastline), relative sea level rise will be higher, and where land is rising (as in parts of Alaska), relative sea level rise will be lower. Changes in ocean circulation (such as the Gulf Stream) and gravity effects due to ice melt will also alter the heights of the ocean regionally. Sea levels are expected to continue to rise along almost all U.S. coastlines, and by 2100, under the higher scenario, coastal flood heights that today cause major damages to infrastructure would become common during high tides nationwide </a:t>
            </a:r>
            <a:r>
              <a:rPr lang="en-US" sz="1100" i="1" dirty="0"/>
              <a:t>(Ch. 8: Coastal; Scenario Products section in Appendix 3)</a:t>
            </a:r>
            <a:r>
              <a:rPr lang="en-US" sz="1100" dirty="0"/>
              <a:t>. </a:t>
            </a:r>
            <a:r>
              <a:rPr lang="en-US" sz="1100" i="1" dirty="0"/>
              <a:t>Source: adapted from </a:t>
            </a:r>
            <a:r>
              <a:rPr lang="en-US" sz="1100" i="1" u="sng" dirty="0">
                <a:hlinkClick r:id="rId2"/>
              </a:rPr>
              <a:t>CSSR, Figure 12.4</a:t>
            </a:r>
            <a:r>
              <a:rPr lang="en-US" sz="1100" i="1" dirty="0"/>
              <a:t>. </a:t>
            </a:r>
          </a:p>
        </p:txBody>
      </p:sp>
      <p:sp>
        <p:nvSpPr>
          <p:cNvPr id="5" name="Text Placeholder 4">
            <a:extLst>
              <a:ext uri="{FF2B5EF4-FFF2-40B4-BE49-F238E27FC236}">
                <a16:creationId xmlns:a16="http://schemas.microsoft.com/office/drawing/2014/main" id="{1D68B07D-4D79-CF4C-8A25-27151F791589}"/>
              </a:ext>
            </a:extLst>
          </p:cNvPr>
          <p:cNvSpPr>
            <a:spLocks noGrp="1"/>
          </p:cNvSpPr>
          <p:nvPr>
            <p:ph type="body" sz="quarter" idx="12"/>
          </p:nvPr>
        </p:nvSpPr>
        <p:spPr/>
        <p:txBody>
          <a:bodyPr/>
          <a:lstStyle/>
          <a:p>
            <a:r>
              <a:rPr lang="en-US" dirty="0"/>
              <a:t>Ch. 1 | Overview</a:t>
            </a:r>
          </a:p>
        </p:txBody>
      </p:sp>
      <p:pic>
        <p:nvPicPr>
          <p:cNvPr id="6" name="Content Placeholder 4">
            <a:extLst>
              <a:ext uri="{FF2B5EF4-FFF2-40B4-BE49-F238E27FC236}">
                <a16:creationId xmlns:a16="http://schemas.microsoft.com/office/drawing/2014/main" id="{1AE26066-2706-CC4C-A6B9-346C1FC57B6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252913" y="581025"/>
            <a:ext cx="3898900" cy="5156200"/>
          </a:xfrm>
        </p:spPr>
      </p:pic>
    </p:spTree>
    <p:extLst>
      <p:ext uri="{BB962C8B-B14F-4D97-AF65-F5344CB8AC3E}">
        <p14:creationId xmlns:p14="http://schemas.microsoft.com/office/powerpoint/2010/main" val="335232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6AB68-086A-F040-B293-460E7498469F}"/>
              </a:ext>
            </a:extLst>
          </p:cNvPr>
          <p:cNvSpPr>
            <a:spLocks noGrp="1"/>
          </p:cNvSpPr>
          <p:nvPr>
            <p:ph type="body" sz="quarter" idx="10"/>
          </p:nvPr>
        </p:nvSpPr>
        <p:spPr/>
        <p:txBody>
          <a:bodyPr>
            <a:noAutofit/>
          </a:bodyPr>
          <a:lstStyle/>
          <a:p>
            <a:pPr>
              <a:spcBef>
                <a:spcPts val="0"/>
              </a:spcBef>
            </a:pPr>
            <a:r>
              <a:rPr lang="en-US" sz="3600" dirty="0"/>
              <a:t>Climate Change in the United States:</a:t>
            </a:r>
          </a:p>
          <a:p>
            <a:pPr>
              <a:spcBef>
                <a:spcPts val="0"/>
              </a:spcBef>
            </a:pPr>
            <a:r>
              <a:rPr lang="en-US" sz="3400" i="1" dirty="0"/>
              <a:t>Current and Future Risks</a:t>
            </a:r>
          </a:p>
        </p:txBody>
      </p:sp>
      <p:sp>
        <p:nvSpPr>
          <p:cNvPr id="3" name="Text Placeholder 2">
            <a:extLst>
              <a:ext uri="{FF2B5EF4-FFF2-40B4-BE49-F238E27FC236}">
                <a16:creationId xmlns:a16="http://schemas.microsoft.com/office/drawing/2014/main" id="{F4FBF5EE-CCC0-ED47-B49D-E246887DFC24}"/>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A0DC9097-8218-564A-B96B-941ABEB178D4}"/>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DB685171-E384-D64B-8AEB-EA5178E32C72}"/>
              </a:ext>
            </a:extLst>
          </p:cNvPr>
          <p:cNvSpPr>
            <a:spLocks noGrp="1"/>
          </p:cNvSpPr>
          <p:nvPr>
            <p:ph idx="13"/>
          </p:nvPr>
        </p:nvSpPr>
        <p:spPr/>
        <p:txBody>
          <a:bodyPr/>
          <a:lstStyle/>
          <a:p>
            <a:pPr marL="342900" indent="-342900" fontAlgn="base">
              <a:buFont typeface="Arial" panose="020B0604020202020204" pitchFamily="34" charset="0"/>
              <a:buChar char="•"/>
            </a:pPr>
            <a:r>
              <a:rPr lang="en-US" dirty="0"/>
              <a:t>Climate change presents growing challenges to: (1) the economy and our Nation’s infrastructure, (2) the natural environment and the services ecosystems provide to society, and (3) human health and quality of life</a:t>
            </a:r>
          </a:p>
          <a:p>
            <a:pPr marL="342900" indent="-342900" fontAlgn="base">
              <a:buFont typeface="Arial" panose="020B0604020202020204" pitchFamily="34" charset="0"/>
              <a:buChar char="•"/>
            </a:pPr>
            <a:r>
              <a:rPr lang="en-US" dirty="0"/>
              <a:t>Risks posed by climate variability and change vary by region and sector and by the vulnerability of people experiencing impacts</a:t>
            </a:r>
          </a:p>
          <a:p>
            <a:pPr marL="342900" indent="-342900" fontAlgn="base">
              <a:buFont typeface="Arial" panose="020B0604020202020204" pitchFamily="34" charset="0"/>
              <a:buChar char="•"/>
            </a:pPr>
            <a:r>
              <a:rPr lang="en-US" dirty="0"/>
              <a:t>This report characterizes specific risks across regions and sectors in an effort to help people assess the risks they face, create and implement a response plan, and monitor and evaluate the efficacy of a given action</a:t>
            </a:r>
          </a:p>
        </p:txBody>
      </p:sp>
    </p:spTree>
    <p:extLst>
      <p:ext uri="{BB962C8B-B14F-4D97-AF65-F5344CB8AC3E}">
        <p14:creationId xmlns:p14="http://schemas.microsoft.com/office/powerpoint/2010/main" val="137497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3D062-2B28-8C40-92A0-E6DFE7E5CE6C}"/>
              </a:ext>
            </a:extLst>
          </p:cNvPr>
          <p:cNvSpPr>
            <a:spLocks noGrp="1"/>
          </p:cNvSpPr>
          <p:nvPr>
            <p:ph type="body" sz="quarter" idx="10"/>
          </p:nvPr>
        </p:nvSpPr>
        <p:spPr/>
        <p:txBody>
          <a:bodyPr/>
          <a:lstStyle/>
          <a:p>
            <a:r>
              <a:rPr lang="en-US" dirty="0"/>
              <a:t>Economy &amp; Infrastructure</a:t>
            </a:r>
          </a:p>
        </p:txBody>
      </p:sp>
      <p:sp>
        <p:nvSpPr>
          <p:cNvPr id="3" name="Text Placeholder 2">
            <a:extLst>
              <a:ext uri="{FF2B5EF4-FFF2-40B4-BE49-F238E27FC236}">
                <a16:creationId xmlns:a16="http://schemas.microsoft.com/office/drawing/2014/main" id="{F603FA43-88F1-F140-89A2-5B5547CD65FD}"/>
              </a:ext>
            </a:extLst>
          </p:cNvPr>
          <p:cNvSpPr>
            <a:spLocks noGrp="1"/>
          </p:cNvSpPr>
          <p:nvPr>
            <p:ph type="body" sz="quarter" idx="11"/>
          </p:nvPr>
        </p:nvSpPr>
        <p:spPr/>
        <p:txBody>
          <a:bodyPr/>
          <a:lstStyle/>
          <a:p>
            <a:r>
              <a:rPr lang="en-US" dirty="0"/>
              <a:t>1</a:t>
            </a:r>
          </a:p>
        </p:txBody>
      </p:sp>
      <p:sp>
        <p:nvSpPr>
          <p:cNvPr id="4" name="Text Placeholder 3">
            <a:extLst>
              <a:ext uri="{FF2B5EF4-FFF2-40B4-BE49-F238E27FC236}">
                <a16:creationId xmlns:a16="http://schemas.microsoft.com/office/drawing/2014/main" id="{149A38AC-627A-6449-8969-69C643F71EE5}"/>
              </a:ext>
            </a:extLst>
          </p:cNvPr>
          <p:cNvSpPr>
            <a:spLocks noGrp="1"/>
          </p:cNvSpPr>
          <p:nvPr>
            <p:ph type="body" sz="quarter" idx="12"/>
          </p:nvPr>
        </p:nvSpPr>
        <p:spPr/>
        <p:txBody>
          <a:bodyPr/>
          <a:lstStyle/>
          <a:p>
            <a:r>
              <a:rPr lang="en-US" dirty="0"/>
              <a:t>Ch. 1 | Overview</a:t>
            </a:r>
          </a:p>
        </p:txBody>
      </p:sp>
      <p:sp>
        <p:nvSpPr>
          <p:cNvPr id="5" name="Content Placeholder 4">
            <a:extLst>
              <a:ext uri="{FF2B5EF4-FFF2-40B4-BE49-F238E27FC236}">
                <a16:creationId xmlns:a16="http://schemas.microsoft.com/office/drawing/2014/main" id="{B6C6F9BA-4055-8A45-87C0-10CD1BE1623D}"/>
              </a:ext>
            </a:extLst>
          </p:cNvPr>
          <p:cNvSpPr>
            <a:spLocks noGrp="1"/>
          </p:cNvSpPr>
          <p:nvPr>
            <p:ph idx="13"/>
          </p:nvPr>
        </p:nvSpPr>
        <p:spPr/>
        <p:txBody>
          <a:bodyPr>
            <a:normAutofit lnSpcReduction="10000"/>
          </a:bodyPr>
          <a:lstStyle/>
          <a:p>
            <a:pPr marL="342900" indent="-342900" fontAlgn="base">
              <a:buFont typeface="Arial" panose="020B0604020202020204" pitchFamily="34" charset="0"/>
              <a:buChar char="•"/>
            </a:pPr>
            <a:r>
              <a:rPr lang="en-US" dirty="0"/>
              <a:t>Many extreme weather and climate-related events are expected to become more frequent and more intense in a warmer world, creating greater risks of infrastructure disruption and failure that can cascade across economic sectors</a:t>
            </a:r>
          </a:p>
          <a:p>
            <a:pPr marL="342900" indent="-342900" fontAlgn="base">
              <a:buFont typeface="Arial" panose="020B0604020202020204" pitchFamily="34" charset="0"/>
              <a:buChar char="•"/>
            </a:pPr>
            <a:r>
              <a:rPr lang="en-US" dirty="0"/>
              <a:t>Regional economies and industries that depend on natural resources and favorable climate conditions, such as agriculture, tourism, and fisheries, are increasingly vulnerable to impacts driven by climate change</a:t>
            </a:r>
          </a:p>
          <a:p>
            <a:pPr marL="342900" indent="-342900" fontAlgn="base">
              <a:buFont typeface="Arial" panose="020B0604020202020204" pitchFamily="34" charset="0"/>
              <a:buChar char="•"/>
            </a:pPr>
            <a:r>
              <a:rPr lang="en-US" dirty="0"/>
              <a:t>Some aspects of our economy may see slight improvements in a modestly warmer world. However, the continued warming that is projected to occur without significant reductions in global greenhouse gas emissions is expected to cause substantial net damage to the U.S. economy, especially in the absence of increased adaptation efforts</a:t>
            </a:r>
          </a:p>
          <a:p>
            <a:endParaRPr lang="en-US" dirty="0"/>
          </a:p>
        </p:txBody>
      </p:sp>
    </p:spTree>
    <p:extLst>
      <p:ext uri="{BB962C8B-B14F-4D97-AF65-F5344CB8AC3E}">
        <p14:creationId xmlns:p14="http://schemas.microsoft.com/office/powerpoint/2010/main" val="4215745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0E55C3-D395-4010-8DFA-C8C3309636D4}" vid="{4A648045-8640-4C25-A589-10F0D3935F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4075</Words>
  <Application>Microsoft Macintosh PowerPoint</Application>
  <PresentationFormat>On-screen Show (4:3)</PresentationFormat>
  <Paragraphs>149</Paragraphs>
  <Slides>32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Fig. 1.1: Americans Respond to the Impacts of Climate Change</vt:lpstr>
      <vt:lpstr>PowerPoint Presentation</vt:lpstr>
      <vt:lpstr>Fig. 1.2: Climate Change Indicators</vt:lpstr>
      <vt:lpstr>Fig. 1.3: Projected Changes in U.S. Annual Average Temperature</vt:lpstr>
      <vt:lpstr>Fig. 1.4: Projected Relative Sea Level Change in the United States by 2100</vt:lpstr>
      <vt:lpstr>PowerPoint Presentation</vt:lpstr>
      <vt:lpstr>PowerPoint Presentation</vt:lpstr>
      <vt:lpstr>Fig. 1.5: Wildfire at the Wildland-Urban Interface</vt:lpstr>
      <vt:lpstr>Fig. 1.6: Widespread Impacts from Hurricane Harvey</vt:lpstr>
      <vt:lpstr>Fig. 1.7: Flooding at Fort Calhoun Nuclear Power Plant</vt:lpstr>
      <vt:lpstr>Fig. 1.8: Norfolk Naval Base at Risk from Rising Seas</vt:lpstr>
      <vt:lpstr>Fig. 1.9: Weather and Climate-Related Impacts on U.S. Military Assets</vt:lpstr>
      <vt:lpstr>Fig. 1.10: Conservation Practices Reduce Impact of Heavy Rains</vt:lpstr>
      <vt:lpstr>PowerPoint Presentation</vt:lpstr>
      <vt:lpstr>Fig. 1.11: Impacts of Drought on Texas Agriculture</vt:lpstr>
      <vt:lpstr>Fig. 1.12: Desalination Plants Can Reduce Impacts from Drought in Texas</vt:lpstr>
      <vt:lpstr>Fig. 1.13: Razor Clamming on the Washington Coast</vt:lpstr>
      <vt:lpstr>Fig. 1.14: Severe Coral Bleaching Projected for Hawai’i and the U.S.-Affiliated Pacific Islands</vt:lpstr>
      <vt:lpstr>Fig. 1.15: Promoting Coral Reef Recovery</vt:lpstr>
      <vt:lpstr>PowerPoint Presentation</vt:lpstr>
      <vt:lpstr>Fig. 1.16: Projected Change in Very Hot Days by 2100 in Phoenix, Arizona</vt:lpstr>
      <vt:lpstr>Fig. 1.17: Community Relocation – Isle de Jean Charles, Louisiana</vt:lpstr>
      <vt:lpstr>Fig. 1.18: Adaptation Measures in Kivalina, Alaska</vt:lpstr>
      <vt:lpstr>PowerPoint Presentation</vt:lpstr>
      <vt:lpstr>Fig. 1.19: Mitigation-Related Activities at State and Local Levels</vt:lpstr>
      <vt:lpstr>Fig. 1.20: Adaptation Stages and Progress</vt:lpstr>
      <vt:lpstr>PowerPoint Presentation</vt:lpstr>
      <vt:lpstr>Fig. 1.21: New Economic Impact Studies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Microsoft Office User</cp:lastModifiedBy>
  <cp:revision>215</cp:revision>
  <dcterms:created xsi:type="dcterms:W3CDTF">2018-11-15T15:15:19Z</dcterms:created>
  <dcterms:modified xsi:type="dcterms:W3CDTF">2019-09-12T17:15:51Z</dcterms:modified>
</cp:coreProperties>
</file>